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5" r:id="rId2"/>
    <p:sldId id="28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8288000" cy="10287000"/>
  <p:notesSz cx="6858000" cy="9144000"/>
  <p:embeddedFontLst>
    <p:embeddedFont>
      <p:font typeface="DejaVu Serif Bold" panose="020B0604020202020204" charset="0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Glacial Indifference Bold" panose="020B0604020202020204" charset="0"/>
      <p:regular r:id="rId38"/>
    </p:embeddedFont>
    <p:embeddedFont>
      <p:font typeface="HK Grotesk" panose="020B0604020202020204" charset="0"/>
      <p:regular r:id="rId39"/>
    </p:embeddedFont>
    <p:embeddedFont>
      <p:font typeface="Noto Serif Bold" panose="020B0604020202020204" charset="0"/>
      <p:regular r:id="rId40"/>
    </p:embeddedFont>
    <p:embeddedFont>
      <p:font typeface="Open Sans Extra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8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564360-ACB9-917A-EE05-E0B0ABF034D7}"/>
              </a:ext>
            </a:extLst>
          </p:cNvPr>
          <p:cNvSpPr/>
          <p:nvPr userDrawn="1"/>
        </p:nvSpPr>
        <p:spPr>
          <a:xfrm>
            <a:off x="3191626" y="663416"/>
            <a:ext cx="14896352" cy="1528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KINH TẾ, LUẬT</a:t>
            </a:r>
          </a:p>
          <a:p>
            <a:pPr algn="ctr"/>
            <a:r>
              <a:rPr lang="en-US" sz="4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KHOA QUẢN TRỊ</a:t>
            </a:r>
          </a:p>
        </p:txBody>
      </p:sp>
      <p:pic>
        <p:nvPicPr>
          <p:cNvPr id="10" name="Picture 9" descr="A blue and white logo with a yellow background&#10;&#10;Description automatically generated">
            <a:extLst>
              <a:ext uri="{FF2B5EF4-FFF2-40B4-BE49-F238E27FC236}">
                <a16:creationId xmlns:a16="http://schemas.microsoft.com/office/drawing/2014/main" id="{B3246EB2-EE43-457A-E2C3-05AD9D5ED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9272"/>
          <a:stretch/>
        </p:blipFill>
        <p:spPr>
          <a:xfrm>
            <a:off x="1414461" y="412430"/>
            <a:ext cx="1620000" cy="20307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51AC4F-5E93-9ADE-CBD8-BA5E54F9F14C}"/>
              </a:ext>
            </a:extLst>
          </p:cNvPr>
          <p:cNvSpPr/>
          <p:nvPr userDrawn="1"/>
        </p:nvSpPr>
        <p:spPr>
          <a:xfrm>
            <a:off x="-1" y="663416"/>
            <a:ext cx="1257299" cy="1528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74192-30FD-FD6D-CFD1-D6E7F4506EED}"/>
              </a:ext>
            </a:extLst>
          </p:cNvPr>
          <p:cNvSpPr txBox="1"/>
          <p:nvPr userDrawn="1"/>
        </p:nvSpPr>
        <p:spPr>
          <a:xfrm>
            <a:off x="-1" y="9594503"/>
            <a:ext cx="182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i="1" noProof="1">
                <a:latin typeface="Arial" panose="020B0604020202020204" pitchFamily="34" charset="0"/>
                <a:cs typeface="Arial" panose="020B0604020202020204" pitchFamily="34" charset="0"/>
              </a:rPr>
              <a:t>Trà Vinh, năm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48F1A-192A-0F0B-4E56-20B7658E33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7996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A26C4-4E42-94BD-56C0-E69694F8AB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0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 rot="-3683068" flipH="1">
            <a:off x="16753240" y="5048"/>
            <a:ext cx="4278287" cy="253872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</p:txBody>
      </p:sp>
      <p:sp>
        <p:nvSpPr>
          <p:cNvPr id="320" name="Google Shape;320;p20"/>
          <p:cNvSpPr/>
          <p:nvPr/>
        </p:nvSpPr>
        <p:spPr>
          <a:xfrm flipH="1">
            <a:off x="16105492" y="-1768424"/>
            <a:ext cx="3075395" cy="3377028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1" name="Google Shape;321;p20"/>
          <p:cNvSpPr/>
          <p:nvPr/>
        </p:nvSpPr>
        <p:spPr>
          <a:xfrm rot="1535622" flipH="1">
            <a:off x="-1696177" y="8792918"/>
            <a:ext cx="4183631" cy="3609858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322" name="Google Shape;322;p20"/>
          <p:cNvGrpSpPr/>
          <p:nvPr/>
        </p:nvGrpSpPr>
        <p:grpSpPr>
          <a:xfrm rot="1023969" flipH="1">
            <a:off x="-1226218" y="6144136"/>
            <a:ext cx="3174842" cy="3338276"/>
            <a:chOff x="-1951641" y="1351303"/>
            <a:chExt cx="472101" cy="496404"/>
          </a:xfrm>
        </p:grpSpPr>
        <p:sp>
          <p:nvSpPr>
            <p:cNvPr id="323" name="Google Shape;323;p20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7339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7780-7A2D-EF3F-8358-2AD832F9A7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480561"/>
            <a:ext cx="18288000" cy="169163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95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BÁO CÁO ĐỒ ÁN CƠ SỞ NGÀNH</a:t>
            </a:r>
            <a:br>
              <a:rPr lang="en-US" sz="4950" b="1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vi-VN" sz="4950" b="1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 HIỂU NGÔN NGỮ LẬP TRÌNH PYTHON. XÂY DỰNG HỆ THỐNG BÁN SÁCH</a:t>
            </a:r>
            <a:br>
              <a:rPr lang="vi-VN" sz="2700" b="1" kern="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sz="4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484FCD-F822-EDF9-B835-5B4166188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04259"/>
              </p:ext>
            </p:extLst>
          </p:nvPr>
        </p:nvGraphicFramePr>
        <p:xfrm>
          <a:off x="1158240" y="6667500"/>
          <a:ext cx="16245840" cy="3146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2920">
                  <a:extLst>
                    <a:ext uri="{9D8B030D-6E8A-4147-A177-3AD203B41FA5}">
                      <a16:colId xmlns:a16="http://schemas.microsoft.com/office/drawing/2014/main" val="737549338"/>
                    </a:ext>
                  </a:extLst>
                </a:gridCol>
                <a:gridCol w="8122920">
                  <a:extLst>
                    <a:ext uri="{9D8B030D-6E8A-4147-A177-3AD203B41FA5}">
                      <a16:colId xmlns:a16="http://schemas.microsoft.com/office/drawing/2014/main" val="2086659460"/>
                    </a:ext>
                  </a:extLst>
                </a:gridCol>
              </a:tblGrid>
              <a:tr h="29969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GIẢNG VIÊN HƯỚNG DẪN: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ThS. TRẦN VĂN NAM</a:t>
                      </a: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VIÊN THỰC HIỆN: 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 HỮU LUÂN</a:t>
                      </a:r>
                      <a:endParaRPr lang="en-US" sz="27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MSSV: 110122016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LỚP: DA22TTA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KHÓA: 2022</a:t>
                      </a: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890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53E8226-D214-DC80-F6A3-0C3308F42A4D}"/>
              </a:ext>
            </a:extLst>
          </p:cNvPr>
          <p:cNvSpPr txBox="1"/>
          <p:nvPr/>
        </p:nvSpPr>
        <p:spPr>
          <a:xfrm>
            <a:off x="0" y="350520"/>
            <a:ext cx="18288000" cy="28847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4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ĐẠI HỌC TRÀ VINH</a:t>
            </a:r>
          </a:p>
          <a:p>
            <a:pPr algn="ctr">
              <a:lnSpc>
                <a:spcPct val="150000"/>
              </a:lnSpc>
            </a:pPr>
            <a:r>
              <a:rPr lang="vi-VN" altLang="en-US" sz="4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KHOA KĨ THUẬT &amp; CÔNG NGHỆ</a:t>
            </a:r>
          </a:p>
          <a:p>
            <a:pPr algn="ctr">
              <a:lnSpc>
                <a:spcPct val="150000"/>
              </a:lnSpc>
            </a:pPr>
            <a:r>
              <a:rPr lang="vi-VN" alt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 MÔN CÔNG NGHỆ THÔNG TIN</a:t>
            </a:r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2B463223-EFC8-4066-3077-B4D23B1C550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240" y="817964"/>
            <a:ext cx="1722120" cy="17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7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0950" y="3880671"/>
            <a:ext cx="3086100" cy="1172210"/>
            <a:chOff x="0" y="0"/>
            <a:chExt cx="812800" cy="308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08730"/>
            </a:xfrm>
            <a:custGeom>
              <a:avLst/>
              <a:gdLst/>
              <a:ahLst/>
              <a:cxnLst/>
              <a:rect l="l" t="t" r="r" b="b"/>
              <a:pathLst>
                <a:path w="812800" h="308730">
                  <a:moveTo>
                    <a:pt x="0" y="0"/>
                  </a:moveTo>
                  <a:lnTo>
                    <a:pt x="812800" y="0"/>
                  </a:lnTo>
                  <a:lnTo>
                    <a:pt x="812800" y="308730"/>
                  </a:lnTo>
                  <a:lnTo>
                    <a:pt x="0" y="30873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5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ƯU ĐIỂM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2295" y="6393519"/>
            <a:ext cx="2534640" cy="3335832"/>
            <a:chOff x="0" y="0"/>
            <a:chExt cx="667560" cy="8785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Đơn giản, nhanh chóng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: Code ngắn gọn, dễ học, loại bỏ mã lặp.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0306" y="2844986"/>
            <a:ext cx="16977694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2.2.2 Ưu và nhược điểm của Django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21296"/>
            <a:ext cx="182880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637" y="2026848"/>
            <a:ext cx="12441318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2.2 FRAMEWORK DJANGO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184488" y="6393519"/>
            <a:ext cx="2534640" cy="3335832"/>
            <a:chOff x="0" y="0"/>
            <a:chExt cx="667560" cy="8785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Bảo mật cao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: Mã hóa mật khẩu, xử lý lỗ hổng hiệu quả.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11433" y="6393519"/>
            <a:ext cx="2534640" cy="3335832"/>
            <a:chOff x="0" y="0"/>
            <a:chExt cx="667560" cy="8785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Mở rộng tốt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: Phù hợp ứng dụng lớn (Dropbox, Mozilla, YouTube).</a:t>
              </a:r>
            </a:p>
            <a:p>
              <a:pPr algn="ctr"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38379" y="6393519"/>
            <a:ext cx="2534640" cy="3335832"/>
            <a:chOff x="0" y="0"/>
            <a:chExt cx="667560" cy="8785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Đa nền tảng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: Hỗ trợ Mac, Linux, Windows và nhiều cơ sở dữ liệu.</a:t>
              </a:r>
            </a:p>
            <a:p>
              <a:pPr algn="ctr"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000078" y="6393519"/>
            <a:ext cx="2534640" cy="3335832"/>
            <a:chOff x="0" y="0"/>
            <a:chExt cx="667560" cy="8785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Cộng đồng lớn:</a:t>
              </a: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 Tài liệu phong phú, hỗ trợ mạnh mẽ.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1759615" y="5052881"/>
            <a:ext cx="7384385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flipH="1">
            <a:off x="5451808" y="5052881"/>
            <a:ext cx="3692192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H="1">
            <a:off x="9078753" y="5052881"/>
            <a:ext cx="65247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9144000" y="5052881"/>
            <a:ext cx="3561699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9144000" y="5052881"/>
            <a:ext cx="7123398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00950" y="3880671"/>
            <a:ext cx="3086100" cy="1172210"/>
            <a:chOff x="0" y="0"/>
            <a:chExt cx="812800" cy="308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08730"/>
            </a:xfrm>
            <a:custGeom>
              <a:avLst/>
              <a:gdLst/>
              <a:ahLst/>
              <a:cxnLst/>
              <a:rect l="l" t="t" r="r" b="b"/>
              <a:pathLst>
                <a:path w="812800" h="308730">
                  <a:moveTo>
                    <a:pt x="0" y="0"/>
                  </a:moveTo>
                  <a:lnTo>
                    <a:pt x="812800" y="0"/>
                  </a:lnTo>
                  <a:lnTo>
                    <a:pt x="812800" y="308730"/>
                  </a:lnTo>
                  <a:lnTo>
                    <a:pt x="0" y="30873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56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NHƯỢC ĐIỂM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47147" y="6393519"/>
            <a:ext cx="2534640" cy="3335832"/>
            <a:chOff x="0" y="0"/>
            <a:chExt cx="667560" cy="8785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Không tối ưu cho các dự án nhỏ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0306" y="2844986"/>
            <a:ext cx="16977694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2.2.2 Ưu và nhược điểm của Django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21296"/>
            <a:ext cx="182880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637" y="2026848"/>
            <a:ext cx="12441318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2.2 FRAMEWORK DJANGO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35826" y="6393519"/>
            <a:ext cx="2534640" cy="3335832"/>
            <a:chOff x="0" y="0"/>
            <a:chExt cx="667560" cy="8785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560" cy="878573"/>
            </a:xfrm>
            <a:custGeom>
              <a:avLst/>
              <a:gdLst/>
              <a:ahLst/>
              <a:cxnLst/>
              <a:rect l="l" t="t" r="r" b="b"/>
              <a:pathLst>
                <a:path w="667560" h="878573">
                  <a:moveTo>
                    <a:pt x="0" y="0"/>
                  </a:moveTo>
                  <a:lnTo>
                    <a:pt x="667560" y="0"/>
                  </a:lnTo>
                  <a:lnTo>
                    <a:pt x="667560" y="878573"/>
                  </a:lnTo>
                  <a:lnTo>
                    <a:pt x="0" y="878573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67560" cy="926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Arial" panose="020B0604020202020204" pitchFamily="34" charset="0"/>
                  <a:ea typeface="Montserrat Bold"/>
                  <a:cs typeface="Arial" panose="020B0604020202020204" pitchFamily="34" charset="0"/>
                  <a:sym typeface="Montserrat Bold"/>
                </a:rPr>
                <a:t>Yêu cầu kiến thức sâu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5814467" y="5052881"/>
            <a:ext cx="3329533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9144000" y="5052881"/>
            <a:ext cx="3459146" cy="13406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DF7E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3743617" cy="15178802"/>
            <a:chOff x="0" y="0"/>
            <a:chExt cx="73594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5948" cy="812800"/>
            </a:xfrm>
            <a:custGeom>
              <a:avLst/>
              <a:gdLst/>
              <a:ahLst/>
              <a:cxnLst/>
              <a:rect l="l" t="t" r="r" b="b"/>
              <a:pathLst>
                <a:path w="735948" h="812800">
                  <a:moveTo>
                    <a:pt x="367974" y="0"/>
                  </a:moveTo>
                  <a:cubicBezTo>
                    <a:pt x="164748" y="0"/>
                    <a:pt x="0" y="181951"/>
                    <a:pt x="0" y="406400"/>
                  </a:cubicBezTo>
                  <a:cubicBezTo>
                    <a:pt x="0" y="630849"/>
                    <a:pt x="164748" y="812800"/>
                    <a:pt x="367974" y="812800"/>
                  </a:cubicBezTo>
                  <a:cubicBezTo>
                    <a:pt x="571201" y="812800"/>
                    <a:pt x="735948" y="630849"/>
                    <a:pt x="735948" y="406400"/>
                  </a:cubicBezTo>
                  <a:cubicBezTo>
                    <a:pt x="735948" y="181951"/>
                    <a:pt x="571201" y="0"/>
                    <a:pt x="367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8995" y="38100"/>
              <a:ext cx="59795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436342" y="-1716289"/>
            <a:ext cx="11875975" cy="13881919"/>
            <a:chOff x="0" y="0"/>
            <a:chExt cx="69535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350" cy="812800"/>
            </a:xfrm>
            <a:custGeom>
              <a:avLst/>
              <a:gdLst/>
              <a:ahLst/>
              <a:cxnLst/>
              <a:rect l="l" t="t" r="r" b="b"/>
              <a:pathLst>
                <a:path w="695350" h="812800">
                  <a:moveTo>
                    <a:pt x="347675" y="0"/>
                  </a:moveTo>
                  <a:cubicBezTo>
                    <a:pt x="155659" y="0"/>
                    <a:pt x="0" y="181951"/>
                    <a:pt x="0" y="406400"/>
                  </a:cubicBezTo>
                  <a:cubicBezTo>
                    <a:pt x="0" y="630849"/>
                    <a:pt x="155659" y="812800"/>
                    <a:pt x="347675" y="812800"/>
                  </a:cubicBezTo>
                  <a:cubicBezTo>
                    <a:pt x="539691" y="812800"/>
                    <a:pt x="695350" y="630849"/>
                    <a:pt x="695350" y="406400"/>
                  </a:cubicBezTo>
                  <a:cubicBezTo>
                    <a:pt x="695350" y="181951"/>
                    <a:pt x="539691" y="0"/>
                    <a:pt x="3476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5189" y="38100"/>
              <a:ext cx="56497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79831" y="1200434"/>
            <a:ext cx="8837269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Views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98400" y="757537"/>
            <a:ext cx="1424256" cy="1424256"/>
            <a:chOff x="0" y="0"/>
            <a:chExt cx="1899008" cy="1899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09439" y="3128886"/>
            <a:ext cx="844986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URLS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12563" y="2685990"/>
            <a:ext cx="1424256" cy="1424256"/>
            <a:chOff x="0" y="0"/>
            <a:chExt cx="1899008" cy="1899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0" y="5262373"/>
            <a:ext cx="8535760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Models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280235" y="4844754"/>
            <a:ext cx="1424256" cy="1424256"/>
            <a:chOff x="0" y="0"/>
            <a:chExt cx="1899008" cy="18990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23617" y="318617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44000" y="7063858"/>
            <a:ext cx="836407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Templates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110080" y="6612466"/>
            <a:ext cx="1424256" cy="1424256"/>
            <a:chOff x="0" y="0"/>
            <a:chExt cx="1899008" cy="18990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66026" y="1312886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3726" y="3167784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84756" y="7121008"/>
            <a:ext cx="407173" cy="40717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23276" y="537007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439633" y="8507523"/>
            <a:ext cx="1424256" cy="1424256"/>
            <a:chOff x="0" y="0"/>
            <a:chExt cx="1899008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62440" y="8812478"/>
            <a:ext cx="407173" cy="40717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172313" y="8989069"/>
            <a:ext cx="9724114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Hệ thống quản trị tự động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0" y="4172581"/>
            <a:ext cx="5387411" cy="137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2.2.3 </a:t>
            </a:r>
            <a:r>
              <a:rPr lang="en-US" sz="39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Các</a:t>
            </a: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thành</a:t>
            </a: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phần</a:t>
            </a: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chính</a:t>
            </a: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 </a:t>
            </a:r>
            <a:r>
              <a:rPr lang="en-US" sz="3999" b="1" dirty="0" err="1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trong</a:t>
            </a: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 Django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637" y="3537322"/>
            <a:ext cx="8512363" cy="468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584" lvl="1" indent="-391792" algn="l">
              <a:lnSpc>
                <a:spcPts val="5444"/>
              </a:lnSpc>
              <a:buFont typeface="Arial"/>
              <a:buChar char="•"/>
            </a:pPr>
            <a:r>
              <a:rPr lang="en-US" sz="362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MySQL</a:t>
            </a:r>
            <a:r>
              <a:rPr lang="en-US" sz="3629">
                <a:solidFill>
                  <a:srgbClr val="FFFFFF"/>
                </a:solidFill>
                <a:latin typeface="Arial" panose="020B0604020202020204" pitchFamily="34" charset="0"/>
                <a:ea typeface="Glacial Indifference"/>
                <a:cs typeface="Arial" panose="020B0604020202020204" pitchFamily="34" charset="0"/>
                <a:sym typeface="Glacial Indifference"/>
              </a:rPr>
              <a:t>: Hệ quản trị cơ sở dữ liệu mã nguồn mở, phát triển bởi Oracle, hoạt động theo mô hình client-server.</a:t>
            </a:r>
          </a:p>
          <a:p>
            <a:pPr marL="783584" lvl="1" indent="-391792" algn="l">
              <a:lnSpc>
                <a:spcPts val="5444"/>
              </a:lnSpc>
              <a:buFont typeface="Arial"/>
              <a:buChar char="•"/>
            </a:pPr>
            <a:r>
              <a:rPr lang="en-US" sz="362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MySQL Workbench</a:t>
            </a:r>
            <a:r>
              <a:rPr lang="en-US" sz="3629">
                <a:solidFill>
                  <a:srgbClr val="FFFFFF"/>
                </a:solidFill>
                <a:latin typeface="Arial" panose="020B0604020202020204" pitchFamily="34" charset="0"/>
                <a:ea typeface="Glacial Indifference"/>
                <a:cs typeface="Arial" panose="020B0604020202020204" pitchFamily="34" charset="0"/>
                <a:sym typeface="Glacial Indifference"/>
              </a:rPr>
              <a:t>: Công cụ giúp thiết kế, quản lý, và tối ưu cơ sở dữ liệu MySQL dễ dàng.</a:t>
            </a:r>
          </a:p>
          <a:p>
            <a:pPr algn="l">
              <a:lnSpc>
                <a:spcPts val="4101"/>
              </a:lnSpc>
            </a:pPr>
            <a:endParaRPr lang="en-US" sz="3629">
              <a:solidFill>
                <a:srgbClr val="FFFFFF"/>
              </a:solidFill>
              <a:latin typeface="Arial" panose="020B0604020202020204" pitchFamily="34" charset="0"/>
              <a:ea typeface="Glacial Indifference"/>
              <a:cs typeface="Arial" panose="020B0604020202020204" pitchFamily="34" charset="0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102016" y="3642097"/>
            <a:ext cx="5871015" cy="3950324"/>
          </a:xfrm>
          <a:custGeom>
            <a:avLst/>
            <a:gdLst/>
            <a:ahLst/>
            <a:cxnLst/>
            <a:rect l="l" t="t" r="r" b="b"/>
            <a:pathLst>
              <a:path w="5871015" h="3950324">
                <a:moveTo>
                  <a:pt x="0" y="0"/>
                </a:moveTo>
                <a:lnTo>
                  <a:pt x="5871014" y="0"/>
                </a:lnTo>
                <a:lnTo>
                  <a:pt x="5871014" y="3950324"/>
                </a:lnTo>
                <a:lnTo>
                  <a:pt x="0" y="395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09" r="-98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680536"/>
            <a:ext cx="7790625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2.3.1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Giới</a:t>
            </a: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thiệu</a:t>
            </a:r>
            <a:endParaRPr lang="en-US" sz="3000" b="1" dirty="0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421296"/>
            <a:ext cx="182880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637" y="2026848"/>
            <a:ext cx="12441318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2.3 MySQL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6290172" y="-1616120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516938"/>
            <a:ext cx="8353059" cy="4671571"/>
          </a:xfrm>
          <a:custGeom>
            <a:avLst/>
            <a:gdLst/>
            <a:ahLst/>
            <a:cxnLst/>
            <a:rect l="l" t="t" r="r" b="b"/>
            <a:pathLst>
              <a:path w="8353059" h="4671571">
                <a:moveTo>
                  <a:pt x="0" y="0"/>
                </a:moveTo>
                <a:lnTo>
                  <a:pt x="8353059" y="0"/>
                </a:lnTo>
                <a:lnTo>
                  <a:pt x="8353059" y="4671571"/>
                </a:lnTo>
                <a:lnTo>
                  <a:pt x="0" y="467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4" t="-1885" b="-12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49300" y="2163532"/>
            <a:ext cx="7054648" cy="93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sz="5720" b="1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2.4 MÔ  HÌNH MVT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02273"/>
            <a:ext cx="1828800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1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431213"/>
            <a:ext cx="8904503" cy="643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9"/>
              </a:lnSpc>
            </a:pP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- MVT (Model-View-Template)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kiến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trúc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phần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mềm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Django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sử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dụng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để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tổ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chức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ứng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dụng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web:</a:t>
            </a:r>
          </a:p>
          <a:p>
            <a:pPr marL="657747" lvl="1" indent="-328874" algn="just">
              <a:lnSpc>
                <a:spcPts val="4569"/>
              </a:lnSpc>
              <a:buFont typeface="Arial"/>
              <a:buChar char="•"/>
            </a:pP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Model: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Quản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lý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dữ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liệu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logic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liên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quan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đến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cơ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sở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dữ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liệu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</a:p>
          <a:p>
            <a:pPr marL="657747" lvl="1" indent="-328874" algn="just">
              <a:lnSpc>
                <a:spcPts val="4569"/>
              </a:lnSpc>
              <a:buFont typeface="Arial"/>
              <a:buChar char="•"/>
            </a:pP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View: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Xử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lý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logic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nghiệp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vụ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trả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về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dữ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liệu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cho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người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dùng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</a:p>
          <a:p>
            <a:pPr marL="657747" lvl="1" indent="-328874" algn="just">
              <a:lnSpc>
                <a:spcPts val="4569"/>
              </a:lnSpc>
              <a:buFont typeface="Arial"/>
              <a:buChar char="•"/>
            </a:pP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Template: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Hiển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thị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dữ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liệu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bằng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HTML,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tạo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giao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diện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người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dùng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</a:p>
          <a:p>
            <a:pPr algn="just">
              <a:lnSpc>
                <a:spcPts val="4569"/>
              </a:lnSpc>
            </a:pP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- MVT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giúp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tách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biệt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rõ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ràng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giữa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dữ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liệu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, logic,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giao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diện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dễ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bảo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trì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và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mở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3046" dirty="0" err="1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rộng</a:t>
            </a:r>
            <a:r>
              <a:rPr lang="en-US" sz="3046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336" y="4307664"/>
            <a:ext cx="9611327" cy="513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92"/>
              </a:lnSpc>
            </a:pPr>
            <a:r>
              <a:rPr lang="en-US" sz="9780" b="1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HIỆN THỰC HÓA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2814343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C331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8921" y="2851629"/>
            <a:ext cx="13450160" cy="7122264"/>
          </a:xfrm>
          <a:custGeom>
            <a:avLst/>
            <a:gdLst/>
            <a:ahLst/>
            <a:cxnLst/>
            <a:rect l="l" t="t" r="r" b="b"/>
            <a:pathLst>
              <a:path w="13288241" h="7122264">
                <a:moveTo>
                  <a:pt x="0" y="0"/>
                </a:moveTo>
                <a:lnTo>
                  <a:pt x="13288241" y="0"/>
                </a:lnTo>
                <a:lnTo>
                  <a:pt x="13288241" y="7122264"/>
                </a:lnTo>
                <a:lnTo>
                  <a:pt x="0" y="7122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" t="-8599" b="-138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794193"/>
            <a:ext cx="12441318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3.1  ĐẶC TẢ YÊU CẦU HỆ THỐNG: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42298"/>
            <a:ext cx="1828800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4"/>
              </a:lnSpc>
            </a:pPr>
            <a:r>
              <a:rPr lang="en-US" sz="5375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3:  HIỆN THỰC HÓA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6282" y="2955581"/>
            <a:ext cx="3602798" cy="10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Arial" panose="020B0604020202020204" pitchFamily="34" charset="0"/>
                <a:ea typeface="Times New Roman Italics"/>
                <a:cs typeface="Arial" panose="020B0604020202020204" pitchFamily="34" charset="0"/>
                <a:sym typeface="Times New Roman Italics"/>
              </a:rPr>
              <a:t>Sơ đồ use-case chức năng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28979" y="2282759"/>
            <a:ext cx="11423770" cy="7755261"/>
          </a:xfrm>
          <a:custGeom>
            <a:avLst/>
            <a:gdLst/>
            <a:ahLst/>
            <a:cxnLst/>
            <a:rect l="l" t="t" r="r" b="b"/>
            <a:pathLst>
              <a:path w="11423770" h="7755261">
                <a:moveTo>
                  <a:pt x="0" y="0"/>
                </a:moveTo>
                <a:lnTo>
                  <a:pt x="11423770" y="0"/>
                </a:lnTo>
                <a:lnTo>
                  <a:pt x="11423770" y="7755262"/>
                </a:lnTo>
                <a:lnTo>
                  <a:pt x="0" y="775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7" r="-9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2489" y="1489827"/>
            <a:ext cx="7287849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3.2 THIẾT KẾ CƠ SỞ DỮ LIỆU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65951"/>
            <a:ext cx="1828800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4"/>
              </a:lnSpc>
            </a:pPr>
            <a:r>
              <a:rPr lang="en-US" sz="5375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3:  HIỆN THỰC HÓA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489" y="5007443"/>
            <a:ext cx="3176154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Mô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hình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cơ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sở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dữ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6239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liệu</a:t>
            </a:r>
            <a:r>
              <a:rPr lang="en-US" sz="6239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336" y="5414468"/>
            <a:ext cx="9611327" cy="339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92"/>
              </a:lnSpc>
            </a:pPr>
            <a:r>
              <a:rPr lang="en-US" sz="978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9780" b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3377707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C331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61255" y="3137481"/>
            <a:ext cx="7790625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4.1.1 TRANG CHỦ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41041"/>
            <a:ext cx="1828800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6"/>
              </a:lnSpc>
            </a:pPr>
            <a:r>
              <a:rPr lang="en-US" sz="581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4:  KẾT QUẢ NGHIÊN CỨU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581" y="1861006"/>
            <a:ext cx="1244131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4.1 GIAO DIỆN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8789" y="4707888"/>
            <a:ext cx="15610422" cy="398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6685" lvl="1" indent="-488342" algn="just">
              <a:lnSpc>
                <a:spcPts val="6333"/>
              </a:lnSpc>
              <a:buFont typeface="Arial"/>
              <a:buChar char="•"/>
            </a:pPr>
            <a:r>
              <a:rPr lang="en-US" sz="4523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Trang chủ là trang đầu tiên hiển thị khi người dùng truy cập vào website. </a:t>
            </a:r>
          </a:p>
          <a:p>
            <a:pPr marL="971550" lvl="1" indent="-485775" algn="just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Giao diện trang chủ bao gồm thanh menu ngang, slide banner, footer, danh mục các sản phẩm hiện có cũng như danh mục các sản phẩm nổi bật.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Bubbles">
            <a:extLst>
              <a:ext uri="{FF2B5EF4-FFF2-40B4-BE49-F238E27FC236}">
                <a16:creationId xmlns:a16="http://schemas.microsoft.com/office/drawing/2014/main" id="{BA48F627-F80A-0463-0EAF-C25E53BB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9949" y="438149"/>
            <a:ext cx="7513052" cy="751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4100B-0340-A87E-0176-72324BBA4111}"/>
              </a:ext>
            </a:extLst>
          </p:cNvPr>
          <p:cNvSpPr txBox="1"/>
          <p:nvPr/>
        </p:nvSpPr>
        <p:spPr>
          <a:xfrm>
            <a:off x="956387" y="438148"/>
            <a:ext cx="16375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/>
              <a:t>NỘI DUNG BÁO CÁO</a:t>
            </a:r>
            <a:endParaRPr lang="en-US" sz="48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5ABA18-A153-61DE-861A-B77CE177A027}"/>
              </a:ext>
            </a:extLst>
          </p:cNvPr>
          <p:cNvSpPr/>
          <p:nvPr/>
        </p:nvSpPr>
        <p:spPr>
          <a:xfrm>
            <a:off x="3422063" y="7185128"/>
            <a:ext cx="2806995" cy="10207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700" b="1" dirty="0">
                <a:solidFill>
                  <a:schemeClr val="tx1"/>
                </a:solidFill>
              </a:rPr>
              <a:t>CHƯƠNG 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3B5FF0-D374-FF6D-B918-5314B6742802}"/>
              </a:ext>
            </a:extLst>
          </p:cNvPr>
          <p:cNvSpPr/>
          <p:nvPr/>
        </p:nvSpPr>
        <p:spPr>
          <a:xfrm>
            <a:off x="1236075" y="1825439"/>
            <a:ext cx="2806995" cy="10207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700" b="1" dirty="0">
                <a:solidFill>
                  <a:schemeClr val="tx1"/>
                </a:solidFill>
              </a:rPr>
              <a:t>CHƯƠNG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06A1AA-59ED-3536-6293-A9005E285DA1}"/>
              </a:ext>
            </a:extLst>
          </p:cNvPr>
          <p:cNvSpPr/>
          <p:nvPr/>
        </p:nvSpPr>
        <p:spPr>
          <a:xfrm>
            <a:off x="1236075" y="8971691"/>
            <a:ext cx="2806995" cy="10207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700" b="1" dirty="0">
                <a:solidFill>
                  <a:schemeClr val="tx1"/>
                </a:solidFill>
              </a:rPr>
              <a:t>CHƯƠNG 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3FDBB1-D3B5-7B0E-CBE2-3D4613B62D76}"/>
              </a:ext>
            </a:extLst>
          </p:cNvPr>
          <p:cNvSpPr/>
          <p:nvPr/>
        </p:nvSpPr>
        <p:spPr>
          <a:xfrm>
            <a:off x="3422063" y="3612002"/>
            <a:ext cx="2806995" cy="10207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700" b="1" dirty="0">
                <a:solidFill>
                  <a:schemeClr val="tx1"/>
                </a:solidFill>
              </a:rPr>
              <a:t>CHƯƠNG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4B00DC-62E9-F859-6615-FA40F944595A}"/>
              </a:ext>
            </a:extLst>
          </p:cNvPr>
          <p:cNvSpPr/>
          <p:nvPr/>
        </p:nvSpPr>
        <p:spPr>
          <a:xfrm>
            <a:off x="1236075" y="5398565"/>
            <a:ext cx="2806995" cy="10207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700" b="1" dirty="0">
                <a:solidFill>
                  <a:schemeClr val="tx1"/>
                </a:solidFill>
              </a:rPr>
              <a:t>CHƯƠNG 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4A3C50-0FB3-25E2-DEA1-32C3EB9CA029}"/>
              </a:ext>
            </a:extLst>
          </p:cNvPr>
          <p:cNvSpPr/>
          <p:nvPr/>
        </p:nvSpPr>
        <p:spPr>
          <a:xfrm>
            <a:off x="8692116" y="1642730"/>
            <a:ext cx="9595884" cy="864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TỔNG QUAN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1.1 Lý do chọn đề tài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1.2 Mô tả tổng quan đề tài</a:t>
            </a:r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6DD2CF-DAB4-E363-648E-D88CB97A55EF}"/>
              </a:ext>
            </a:extLst>
          </p:cNvPr>
          <p:cNvSpPr/>
          <p:nvPr/>
        </p:nvSpPr>
        <p:spPr>
          <a:xfrm>
            <a:off x="8692116" y="1642729"/>
            <a:ext cx="9595884" cy="864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/>
            <a:endParaRPr lang="vi-VN" sz="4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vi-VN" sz="4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vi-VN" sz="45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NGHIÊN CỨU LÝ THUYẾT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 2.1 Python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 2.2 Django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2.3 MySQL</a:t>
            </a:r>
          </a:p>
          <a:p>
            <a:pPr>
              <a:lnSpc>
                <a:spcPct val="150000"/>
              </a:lnSpc>
            </a:pPr>
            <a:r>
              <a:rPr lang="vi-VN" sz="4500" b="1" dirty="0">
                <a:solidFill>
                  <a:schemeClr val="tx1"/>
                </a:solidFill>
              </a:rPr>
              <a:t>2.4 Mô hình MVT</a:t>
            </a:r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B28256-EC3B-5288-C2F3-7D634D29FA86}"/>
              </a:ext>
            </a:extLst>
          </p:cNvPr>
          <p:cNvSpPr/>
          <p:nvPr/>
        </p:nvSpPr>
        <p:spPr>
          <a:xfrm>
            <a:off x="8740211" y="1642728"/>
            <a:ext cx="9595884" cy="87003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lang="en-US" sz="4500" b="1" spc="-15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THỰC</a:t>
            </a:r>
            <a:r>
              <a:rPr lang="en-US" sz="4500" b="1" spc="-23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HÓA</a:t>
            </a:r>
            <a:r>
              <a:rPr lang="en-US" sz="4500" b="1" spc="-53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NGHIÊN</a:t>
            </a:r>
            <a:r>
              <a:rPr lang="en-US" sz="4500" b="1" spc="-15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CỨU</a:t>
            </a: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3.1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Đặc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tả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yêu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hệ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thống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3.2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Thiết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kế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cơ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sở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dữ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liệu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2700" b="1" spc="-38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09B3CE-462D-075B-05BF-666D6B939454}"/>
              </a:ext>
            </a:extLst>
          </p:cNvPr>
          <p:cNvSpPr/>
          <p:nvPr/>
        </p:nvSpPr>
        <p:spPr>
          <a:xfrm>
            <a:off x="8740211" y="1642728"/>
            <a:ext cx="9595884" cy="87003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KẾT QUẢ NGHIÊN CỨU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4.1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giao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diện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dùng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4.2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giao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diện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trị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2700" b="1" spc="-38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B486F0-0152-CF2C-40ED-B3B1C5EF0942}"/>
              </a:ext>
            </a:extLst>
          </p:cNvPr>
          <p:cNvSpPr/>
          <p:nvPr/>
        </p:nvSpPr>
        <p:spPr>
          <a:xfrm>
            <a:off x="8692116" y="1578218"/>
            <a:ext cx="9595884" cy="86442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4500" b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45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KẾT LUẬN VÀ HƯỚNG PHÁT TRIỂN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5.1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Kết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luận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5.2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Hạn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chế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5.3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Hướng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phát</a:t>
            </a:r>
            <a:r>
              <a:rPr lang="en-US" sz="4500" b="1" spc="-38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500" b="1" spc="-38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triển</a:t>
            </a:r>
            <a:endParaRPr lang="en-US" sz="4500" b="1" spc="-38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2700" b="1" spc="-38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  <a:p>
            <a:pPr algn="ctr"/>
            <a:endParaRPr lang="vi-VN" sz="2700" dirty="0"/>
          </a:p>
        </p:txBody>
      </p:sp>
    </p:spTree>
    <p:extLst>
      <p:ext uri="{BB962C8B-B14F-4D97-AF65-F5344CB8AC3E}">
        <p14:creationId xmlns:p14="http://schemas.microsoft.com/office/powerpoint/2010/main" val="42566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79858" y="0"/>
            <a:ext cx="11036305" cy="3331900"/>
          </a:xfrm>
          <a:custGeom>
            <a:avLst/>
            <a:gdLst/>
            <a:ahLst/>
            <a:cxnLst/>
            <a:rect l="l" t="t" r="r" b="b"/>
            <a:pathLst>
              <a:path w="11036305" h="3331900">
                <a:moveTo>
                  <a:pt x="0" y="0"/>
                </a:moveTo>
                <a:lnTo>
                  <a:pt x="11036305" y="0"/>
                </a:lnTo>
                <a:lnTo>
                  <a:pt x="11036305" y="3331900"/>
                </a:lnTo>
                <a:lnTo>
                  <a:pt x="0" y="3331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00" b="-769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779858" y="3331900"/>
            <a:ext cx="11036305" cy="4524885"/>
          </a:xfrm>
          <a:custGeom>
            <a:avLst/>
            <a:gdLst/>
            <a:ahLst/>
            <a:cxnLst/>
            <a:rect l="l" t="t" r="r" b="b"/>
            <a:pathLst>
              <a:path w="11036305" h="4524885">
                <a:moveTo>
                  <a:pt x="0" y="0"/>
                </a:moveTo>
                <a:lnTo>
                  <a:pt x="11036305" y="0"/>
                </a:lnTo>
                <a:lnTo>
                  <a:pt x="11036305" y="4524885"/>
                </a:lnTo>
                <a:lnTo>
                  <a:pt x="0" y="4524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779858" y="7856785"/>
            <a:ext cx="11036305" cy="2345011"/>
          </a:xfrm>
          <a:custGeom>
            <a:avLst/>
            <a:gdLst/>
            <a:ahLst/>
            <a:cxnLst/>
            <a:rect l="l" t="t" r="r" b="b"/>
            <a:pathLst>
              <a:path w="11036305" h="2345011">
                <a:moveTo>
                  <a:pt x="0" y="0"/>
                </a:moveTo>
                <a:lnTo>
                  <a:pt x="11036305" y="0"/>
                </a:lnTo>
                <a:lnTo>
                  <a:pt x="11036305" y="2345011"/>
                </a:lnTo>
                <a:lnTo>
                  <a:pt x="0" y="234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0" r="-1200"/>
            </a:stretch>
          </a:blipFill>
          <a:ln w="38100" cap="sq">
            <a:solidFill>
              <a:srgbClr val="FDFDFD"/>
            </a:solidFill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488826" y="1224413"/>
            <a:ext cx="3086100" cy="1518787"/>
            <a:chOff x="0" y="0"/>
            <a:chExt cx="812800" cy="400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50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HEADER CHUNG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7778" y="132630"/>
            <a:ext cx="4855878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TRANG CHỦ WEBSITE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8661" y="4834949"/>
            <a:ext cx="3086100" cy="1518787"/>
            <a:chOff x="0" y="0"/>
            <a:chExt cx="812800" cy="4000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812800" cy="50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PHẦN THÂN TRANG CHỦ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826" y="8269897"/>
            <a:ext cx="3086100" cy="1518787"/>
            <a:chOff x="0" y="0"/>
            <a:chExt cx="812800" cy="4000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812800" cy="50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FOOTER CHUNG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3574926" y="5594342"/>
            <a:ext cx="2204932" cy="19050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3574926" y="9029290"/>
            <a:ext cx="2204932" cy="0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3574761" y="1974281"/>
            <a:ext cx="2204932" cy="19050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14444" y="31081"/>
            <a:ext cx="10673556" cy="5307151"/>
          </a:xfrm>
          <a:custGeom>
            <a:avLst/>
            <a:gdLst/>
            <a:ahLst/>
            <a:cxnLst/>
            <a:rect l="l" t="t" r="r" b="b"/>
            <a:pathLst>
              <a:path w="10673556" h="5307151">
                <a:moveTo>
                  <a:pt x="0" y="0"/>
                </a:moveTo>
                <a:lnTo>
                  <a:pt x="10673556" y="0"/>
                </a:lnTo>
                <a:lnTo>
                  <a:pt x="10673556" y="5307151"/>
                </a:lnTo>
                <a:lnTo>
                  <a:pt x="0" y="530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" r="-8599" b="-38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13015" y="5505444"/>
            <a:ext cx="10674985" cy="4710598"/>
          </a:xfrm>
          <a:custGeom>
            <a:avLst/>
            <a:gdLst/>
            <a:ahLst/>
            <a:cxnLst/>
            <a:rect l="l" t="t" r="r" b="b"/>
            <a:pathLst>
              <a:path w="10674985" h="4710598">
                <a:moveTo>
                  <a:pt x="0" y="0"/>
                </a:moveTo>
                <a:lnTo>
                  <a:pt x="10674985" y="0"/>
                </a:lnTo>
                <a:lnTo>
                  <a:pt x="10674985" y="4710598"/>
                </a:lnTo>
                <a:lnTo>
                  <a:pt x="0" y="4710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64" b="-28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2068" y="5338232"/>
            <a:ext cx="6250947" cy="1545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4.1.2 Trang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đăng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ký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đăng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nhập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ea typeface="HK Grotesk Bold"/>
              <a:cs typeface="Arial" panose="020B0604020202020204" pitchFamily="34" charset="0"/>
              <a:sym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1491"/>
            <a:ext cx="6044951" cy="32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581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4:  KẾT QUẢ NGHIÊN CỨU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7682" y="3635995"/>
            <a:ext cx="4526045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4.1 GIAO DIỆN NGƯỜI DÙNG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2657" y="20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8348" y="0"/>
            <a:ext cx="10979652" cy="5083172"/>
          </a:xfrm>
          <a:custGeom>
            <a:avLst/>
            <a:gdLst/>
            <a:ahLst/>
            <a:cxnLst/>
            <a:rect l="l" t="t" r="r" b="b"/>
            <a:pathLst>
              <a:path w="10979652" h="5083172">
                <a:moveTo>
                  <a:pt x="0" y="0"/>
                </a:moveTo>
                <a:lnTo>
                  <a:pt x="10979652" y="0"/>
                </a:lnTo>
                <a:lnTo>
                  <a:pt x="10979652" y="5083172"/>
                </a:lnTo>
                <a:lnTo>
                  <a:pt x="0" y="508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08348" y="5289808"/>
            <a:ext cx="10979652" cy="4997192"/>
          </a:xfrm>
          <a:custGeom>
            <a:avLst/>
            <a:gdLst/>
            <a:ahLst/>
            <a:cxnLst/>
            <a:rect l="l" t="t" r="r" b="b"/>
            <a:pathLst>
              <a:path w="10979652" h="4997192">
                <a:moveTo>
                  <a:pt x="0" y="0"/>
                </a:moveTo>
                <a:lnTo>
                  <a:pt x="10979652" y="0"/>
                </a:lnTo>
                <a:lnTo>
                  <a:pt x="10979652" y="4997192"/>
                </a:lnTo>
                <a:lnTo>
                  <a:pt x="0" y="4997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2" b="-7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5400" y="5521838"/>
            <a:ext cx="5717547" cy="153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4.1.3 Trang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kết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quả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tìm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kiếm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giới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thiệu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ea typeface="HK Grotesk Bold"/>
              <a:cs typeface="Arial" panose="020B0604020202020204" pitchFamily="34" charset="0"/>
              <a:sym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1491"/>
            <a:ext cx="6044951" cy="32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581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4:  KẾT QUẢ NGHIÊN CỨU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53" y="3839740"/>
            <a:ext cx="4526045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4.1 GIAO DIỆN NGƯỜI DÙNG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24499" y="31490"/>
            <a:ext cx="10934901" cy="5035621"/>
          </a:xfrm>
          <a:custGeom>
            <a:avLst/>
            <a:gdLst/>
            <a:ahLst/>
            <a:cxnLst/>
            <a:rect l="l" t="t" r="r" b="b"/>
            <a:pathLst>
              <a:path w="11163501" h="5161460">
                <a:moveTo>
                  <a:pt x="0" y="0"/>
                </a:moveTo>
                <a:lnTo>
                  <a:pt x="11163501" y="0"/>
                </a:lnTo>
                <a:lnTo>
                  <a:pt x="11163501" y="5161460"/>
                </a:lnTo>
                <a:lnTo>
                  <a:pt x="0" y="516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24499" y="5219888"/>
            <a:ext cx="10934901" cy="4800412"/>
          </a:xfrm>
          <a:custGeom>
            <a:avLst/>
            <a:gdLst/>
            <a:ahLst/>
            <a:cxnLst/>
            <a:rect l="l" t="t" r="r" b="b"/>
            <a:pathLst>
              <a:path w="11163501" h="5067112">
                <a:moveTo>
                  <a:pt x="0" y="0"/>
                </a:moveTo>
                <a:lnTo>
                  <a:pt x="11163501" y="0"/>
                </a:lnTo>
                <a:lnTo>
                  <a:pt x="11163501" y="5067112"/>
                </a:lnTo>
                <a:lnTo>
                  <a:pt x="0" y="5067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3" b="-13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5642382"/>
            <a:ext cx="5285498" cy="1545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4.1.4 Trang </a:t>
            </a:r>
            <a:r>
              <a:rPr lang="en-US" sz="45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sản</a:t>
            </a:r>
            <a:r>
              <a:rPr lang="en-US" sz="45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phẩm</a:t>
            </a:r>
            <a:r>
              <a:rPr lang="en-US" sz="45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và</a:t>
            </a:r>
            <a:r>
              <a:rPr lang="en-US" sz="45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giỏ</a:t>
            </a:r>
            <a:r>
              <a:rPr lang="en-US" sz="4500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hàng</a:t>
            </a:r>
            <a:endParaRPr lang="en-US" sz="4500" dirty="0">
              <a:solidFill>
                <a:srgbClr val="FFFFFF"/>
              </a:solidFill>
              <a:latin typeface="Arial" panose="020B0604020202020204" pitchFamily="34" charset="0"/>
              <a:ea typeface="HK Grotesk Bold"/>
              <a:cs typeface="Arial" panose="020B0604020202020204" pitchFamily="34" charset="0"/>
              <a:sym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1491"/>
            <a:ext cx="6044951" cy="32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581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4:  KẾT QUẢ NGHIÊN CỨU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53" y="4060819"/>
            <a:ext cx="4526045" cy="144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4.1 GIAO DIỆN NGƯỜI DÙNG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3309" y="4201493"/>
            <a:ext cx="13995658" cy="5288285"/>
          </a:xfrm>
          <a:custGeom>
            <a:avLst/>
            <a:gdLst/>
            <a:ahLst/>
            <a:cxnLst/>
            <a:rect l="l" t="t" r="r" b="b"/>
            <a:pathLst>
              <a:path w="13995658" h="5288285">
                <a:moveTo>
                  <a:pt x="0" y="0"/>
                </a:moveTo>
                <a:lnTo>
                  <a:pt x="13995658" y="0"/>
                </a:lnTo>
                <a:lnTo>
                  <a:pt x="13995658" y="5288285"/>
                </a:lnTo>
                <a:lnTo>
                  <a:pt x="0" y="5288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2" t="-1213" b="-79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2786" y="2615852"/>
            <a:ext cx="7701214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4.2.1 Trang </a:t>
            </a:r>
            <a:r>
              <a:rPr lang="en-US" sz="4500" b="1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chủ</a:t>
            </a:r>
            <a:r>
              <a:rPr lang="en-US" sz="4500" b="1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quản</a:t>
            </a:r>
            <a:r>
              <a:rPr lang="en-US" sz="4500" b="1" dirty="0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trị</a:t>
            </a:r>
            <a:endParaRPr lang="en-US" sz="4500" b="1" dirty="0">
              <a:solidFill>
                <a:srgbClr val="FFFFFF"/>
              </a:solidFill>
              <a:latin typeface="Arial" panose="020B0604020202020204" pitchFamily="34" charset="0"/>
              <a:ea typeface="HK Grotesk Bold"/>
              <a:cs typeface="Arial" panose="020B0604020202020204" pitchFamily="34" charset="0"/>
              <a:sym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31491"/>
            <a:ext cx="18288000" cy="100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581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4:  KẾT QUẢ NGHIÊN CỨU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8620" y="1502782"/>
            <a:ext cx="1024895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4.2 GIAO DIỆN NGƯỜI QUẢN TRỊ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8826" y="1769044"/>
            <a:ext cx="3086100" cy="1597887"/>
            <a:chOff x="0" y="-20833"/>
            <a:chExt cx="812800" cy="420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0833"/>
              <a:ext cx="812800" cy="42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a) QUẢN LÝ DANH MỤC SẢN PHẨM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8826" y="6935766"/>
            <a:ext cx="3086100" cy="1518787"/>
            <a:chOff x="0" y="0"/>
            <a:chExt cx="812800" cy="400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50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b) QUẢN LÝ NGƯỜI DÙNG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3575091" y="7676110"/>
            <a:ext cx="4262362" cy="19049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3574926" y="2607537"/>
            <a:ext cx="5747406" cy="0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9322332" y="0"/>
            <a:ext cx="8965668" cy="5215075"/>
          </a:xfrm>
          <a:custGeom>
            <a:avLst/>
            <a:gdLst/>
            <a:ahLst/>
            <a:cxnLst/>
            <a:rect l="l" t="t" r="r" b="b"/>
            <a:pathLst>
              <a:path w="8965668" h="5215075">
                <a:moveTo>
                  <a:pt x="0" y="0"/>
                </a:moveTo>
                <a:lnTo>
                  <a:pt x="8965668" y="0"/>
                </a:lnTo>
                <a:lnTo>
                  <a:pt x="8965668" y="5215075"/>
                </a:lnTo>
                <a:lnTo>
                  <a:pt x="0" y="5215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3" t="-3378" b="-12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7453" y="5143500"/>
            <a:ext cx="10450547" cy="5103319"/>
          </a:xfrm>
          <a:custGeom>
            <a:avLst/>
            <a:gdLst/>
            <a:ahLst/>
            <a:cxnLst/>
            <a:rect l="l" t="t" r="r" b="b"/>
            <a:pathLst>
              <a:path w="10450547" h="5103319">
                <a:moveTo>
                  <a:pt x="0" y="0"/>
                </a:moveTo>
                <a:lnTo>
                  <a:pt x="10450547" y="0"/>
                </a:lnTo>
                <a:lnTo>
                  <a:pt x="10450547" y="5103319"/>
                </a:lnTo>
                <a:lnTo>
                  <a:pt x="0" y="5103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826" y="349286"/>
            <a:ext cx="5710044" cy="67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i="1" dirty="0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4.2.2 </a:t>
            </a:r>
            <a:r>
              <a:rPr lang="en-US" sz="3999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Các</a:t>
            </a:r>
            <a:r>
              <a:rPr lang="en-US" sz="3999" b="1" i="1" dirty="0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 </a:t>
            </a:r>
            <a:r>
              <a:rPr lang="en-US" sz="3999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trang</a:t>
            </a:r>
            <a:r>
              <a:rPr lang="en-US" sz="3999" b="1" i="1" dirty="0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 </a:t>
            </a:r>
            <a:r>
              <a:rPr lang="en-US" sz="3999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quản</a:t>
            </a:r>
            <a:r>
              <a:rPr lang="en-US" sz="3999" b="1" i="1" dirty="0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 </a:t>
            </a:r>
            <a:r>
              <a:rPr lang="en-US" sz="3999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lý</a:t>
            </a:r>
            <a:endParaRPr lang="en-US" sz="3999" b="1" i="1" dirty="0">
              <a:solidFill>
                <a:srgbClr val="FFFFFF"/>
              </a:solidFill>
              <a:latin typeface="Arial" panose="020B0604020202020204" pitchFamily="34" charset="0"/>
              <a:ea typeface="HK Grotesk Bold Italics"/>
              <a:cs typeface="Arial" panose="020B0604020202020204" pitchFamily="34" charset="0"/>
              <a:sym typeface="HK Grotesk Bold Itali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85387" y="320106"/>
            <a:ext cx="3086100" cy="1518787"/>
            <a:chOff x="0" y="0"/>
            <a:chExt cx="812800" cy="400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812800" cy="50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c) QUẢN LÝ SẢN PHẨM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8728437" y="1838893"/>
            <a:ext cx="0" cy="872196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596354" y="2727344"/>
            <a:ext cx="17095291" cy="7246461"/>
          </a:xfrm>
          <a:custGeom>
            <a:avLst/>
            <a:gdLst/>
            <a:ahLst/>
            <a:cxnLst/>
            <a:rect l="l" t="t" r="r" b="b"/>
            <a:pathLst>
              <a:path w="17095291" h="7246461">
                <a:moveTo>
                  <a:pt x="0" y="0"/>
                </a:moveTo>
                <a:lnTo>
                  <a:pt x="17095292" y="0"/>
                </a:lnTo>
                <a:lnTo>
                  <a:pt x="17095292" y="7246462"/>
                </a:lnTo>
                <a:lnTo>
                  <a:pt x="0" y="7246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8" r="-1092" b="-49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8826" y="349286"/>
            <a:ext cx="3574628" cy="138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i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4.2.2 Các trang quản lý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3090" y="4987315"/>
            <a:ext cx="3086100" cy="1518787"/>
            <a:chOff x="0" y="0"/>
            <a:chExt cx="812800" cy="400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0010"/>
            </a:xfrm>
            <a:custGeom>
              <a:avLst/>
              <a:gdLst/>
              <a:ahLst/>
              <a:cxnLst/>
              <a:rect l="l" t="t" r="r" b="b"/>
              <a:pathLst>
                <a:path w="812800" h="40001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72069"/>
                  </a:lnTo>
                  <a:cubicBezTo>
                    <a:pt x="812800" y="306001"/>
                    <a:pt x="799321" y="338543"/>
                    <a:pt x="775327" y="362537"/>
                  </a:cubicBezTo>
                  <a:cubicBezTo>
                    <a:pt x="751333" y="386530"/>
                    <a:pt x="718791" y="400010"/>
                    <a:pt x="684859" y="400010"/>
                  </a:cubicBezTo>
                  <a:lnTo>
                    <a:pt x="127941" y="400010"/>
                  </a:lnTo>
                  <a:cubicBezTo>
                    <a:pt x="94009" y="400010"/>
                    <a:pt x="61467" y="386530"/>
                    <a:pt x="37473" y="362537"/>
                  </a:cubicBezTo>
                  <a:cubicBezTo>
                    <a:pt x="13479" y="338543"/>
                    <a:pt x="0" y="306001"/>
                    <a:pt x="0" y="27206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400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i="1" dirty="0">
                  <a:latin typeface="Arial" panose="020B0604020202020204" pitchFamily="34" charset="0"/>
                  <a:ea typeface="Times New Roman Italics"/>
                  <a:cs typeface="Arial" panose="020B0604020202020204" pitchFamily="34" charset="0"/>
                  <a:sym typeface="Times New Roman Italics"/>
                </a:rPr>
                <a:t>d) TRANG BÁO CÁO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819190" y="5746709"/>
            <a:ext cx="1910558" cy="0"/>
          </a:xfrm>
          <a:prstGeom prst="line">
            <a:avLst/>
          </a:prstGeom>
          <a:ln w="38100" cap="flat">
            <a:solidFill>
              <a:srgbClr val="FFC3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5729749" y="1401252"/>
            <a:ext cx="12358946" cy="8690913"/>
          </a:xfrm>
          <a:custGeom>
            <a:avLst/>
            <a:gdLst/>
            <a:ahLst/>
            <a:cxnLst/>
            <a:rect l="l" t="t" r="r" b="b"/>
            <a:pathLst>
              <a:path w="12358946" h="8690913">
                <a:moveTo>
                  <a:pt x="0" y="0"/>
                </a:moveTo>
                <a:lnTo>
                  <a:pt x="12358946" y="0"/>
                </a:lnTo>
                <a:lnTo>
                  <a:pt x="12358946" y="8690914"/>
                </a:lnTo>
                <a:lnTo>
                  <a:pt x="0" y="8690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65" r="-238" b="-1533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88826" y="349286"/>
            <a:ext cx="3574628" cy="138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i="1">
                <a:solidFill>
                  <a:srgbClr val="FFFFFF"/>
                </a:solidFill>
                <a:latin typeface="Arial" panose="020B0604020202020204" pitchFamily="34" charset="0"/>
                <a:ea typeface="HK Grotesk Bold Italics"/>
                <a:cs typeface="Arial" panose="020B0604020202020204" pitchFamily="34" charset="0"/>
                <a:sym typeface="HK Grotesk Bold Italics"/>
              </a:rPr>
              <a:t>4.2.3 Trang báo cáo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336" y="3597296"/>
            <a:ext cx="9611327" cy="513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92"/>
              </a:lnSpc>
            </a:pPr>
            <a:r>
              <a:rPr lang="en-US" sz="9780" b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KẾT LUẬN VÀ HƯỚNG PHÁT TRIỂN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1732399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C331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DF7E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3743617" cy="15178802"/>
            <a:chOff x="0" y="0"/>
            <a:chExt cx="73594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5948" cy="812800"/>
            </a:xfrm>
            <a:custGeom>
              <a:avLst/>
              <a:gdLst/>
              <a:ahLst/>
              <a:cxnLst/>
              <a:rect l="l" t="t" r="r" b="b"/>
              <a:pathLst>
                <a:path w="735948" h="812800">
                  <a:moveTo>
                    <a:pt x="367974" y="0"/>
                  </a:moveTo>
                  <a:cubicBezTo>
                    <a:pt x="164748" y="0"/>
                    <a:pt x="0" y="181951"/>
                    <a:pt x="0" y="406400"/>
                  </a:cubicBezTo>
                  <a:cubicBezTo>
                    <a:pt x="0" y="630849"/>
                    <a:pt x="164748" y="812800"/>
                    <a:pt x="367974" y="812800"/>
                  </a:cubicBezTo>
                  <a:cubicBezTo>
                    <a:pt x="571201" y="812800"/>
                    <a:pt x="735948" y="630849"/>
                    <a:pt x="735948" y="406400"/>
                  </a:cubicBezTo>
                  <a:cubicBezTo>
                    <a:pt x="735948" y="181951"/>
                    <a:pt x="571201" y="0"/>
                    <a:pt x="367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8995" y="38100"/>
              <a:ext cx="59795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436342" y="-1716289"/>
            <a:ext cx="11875975" cy="13881919"/>
            <a:chOff x="0" y="0"/>
            <a:chExt cx="69535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350" cy="812800"/>
            </a:xfrm>
            <a:custGeom>
              <a:avLst/>
              <a:gdLst/>
              <a:ahLst/>
              <a:cxnLst/>
              <a:rect l="l" t="t" r="r" b="b"/>
              <a:pathLst>
                <a:path w="695350" h="812800">
                  <a:moveTo>
                    <a:pt x="347675" y="0"/>
                  </a:moveTo>
                  <a:cubicBezTo>
                    <a:pt x="155659" y="0"/>
                    <a:pt x="0" y="181951"/>
                    <a:pt x="0" y="406400"/>
                  </a:cubicBezTo>
                  <a:cubicBezTo>
                    <a:pt x="0" y="630849"/>
                    <a:pt x="155659" y="812800"/>
                    <a:pt x="347675" y="812800"/>
                  </a:cubicBezTo>
                  <a:cubicBezTo>
                    <a:pt x="539691" y="812800"/>
                    <a:pt x="695350" y="630849"/>
                    <a:pt x="695350" y="406400"/>
                  </a:cubicBezTo>
                  <a:cubicBezTo>
                    <a:pt x="695350" y="181951"/>
                    <a:pt x="539691" y="0"/>
                    <a:pt x="3476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5189" y="38100"/>
              <a:ext cx="56497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22031" y="982818"/>
            <a:ext cx="8837269" cy="97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Đã xây dựng thành công hệ thống quản lý bán sách sử dụng Python và Django.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98400" y="757537"/>
            <a:ext cx="1424256" cy="1424256"/>
            <a:chOff x="0" y="0"/>
            <a:chExt cx="1899008" cy="1899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09439" y="3128886"/>
            <a:ext cx="844986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Hệ thống đáp ứng các yêu cầu cơ bản.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12563" y="2685990"/>
            <a:ext cx="1424256" cy="1424256"/>
            <a:chOff x="0" y="0"/>
            <a:chExt cx="1899008" cy="1899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90265" y="5086350"/>
            <a:ext cx="8535760" cy="97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Giao diện thân thiện, dễ sử dụng và dễ bảo trì nhờ mô hình MTV của Django.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280235" y="4844754"/>
            <a:ext cx="1424256" cy="1424256"/>
            <a:chOff x="0" y="0"/>
            <a:chExt cx="1899008" cy="18990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23617" y="318617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895229" y="7258950"/>
            <a:ext cx="836407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Làm quen và nắm bắt sử dụng Django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110080" y="6612466"/>
            <a:ext cx="1424256" cy="1424256"/>
            <a:chOff x="0" y="0"/>
            <a:chExt cx="1899008" cy="18990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66026" y="1312886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3726" y="3167784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84756" y="7121008"/>
            <a:ext cx="407173" cy="40717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23276" y="537007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439633" y="8507523"/>
            <a:ext cx="1424256" cy="1424256"/>
            <a:chOff x="0" y="0"/>
            <a:chExt cx="1899008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Arial" panose="020B0604020202020204" pitchFamily="34" charset="0"/>
                  <a:ea typeface="Open Sans Extra Bold"/>
                  <a:cs typeface="Arial" panose="020B0604020202020204" pitchFamily="34" charset="0"/>
                  <a:sym typeface="Open Sans Extra Bold"/>
                </a:rPr>
                <a:t>05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62440" y="8812478"/>
            <a:ext cx="407173" cy="40717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172313" y="8989069"/>
            <a:ext cx="9724114" cy="97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Arial" panose="020B0604020202020204" pitchFamily="34" charset="0"/>
                <a:ea typeface="Noto Serif Bold"/>
                <a:cs typeface="Arial" panose="020B0604020202020204" pitchFamily="34" charset="0"/>
                <a:sym typeface="Noto Serif Bold"/>
              </a:rPr>
              <a:t>Hiểu rõ quy trình phát triển ứng dụng web từ thiết kế đến triển khai và vận hành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0" y="4172581"/>
            <a:ext cx="5387411" cy="139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FFFFFF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5.1 KẾT QUẢ ĐẠT ĐƯỢC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336" y="5414468"/>
            <a:ext cx="9611327" cy="166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92"/>
              </a:lnSpc>
            </a:pPr>
            <a:r>
              <a:rPr lang="en-US" sz="978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TỔNG QUAN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3377707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C331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8581" y="2603923"/>
            <a:ext cx="8261664" cy="7470820"/>
            <a:chOff x="0" y="0"/>
            <a:chExt cx="2175912" cy="19676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5912" cy="1967623"/>
            </a:xfrm>
            <a:custGeom>
              <a:avLst/>
              <a:gdLst/>
              <a:ahLst/>
              <a:cxnLst/>
              <a:rect l="l" t="t" r="r" b="b"/>
              <a:pathLst>
                <a:path w="2175912" h="1967623">
                  <a:moveTo>
                    <a:pt x="47792" y="0"/>
                  </a:moveTo>
                  <a:lnTo>
                    <a:pt x="2128120" y="0"/>
                  </a:lnTo>
                  <a:cubicBezTo>
                    <a:pt x="2154515" y="0"/>
                    <a:pt x="2175912" y="21397"/>
                    <a:pt x="2175912" y="47792"/>
                  </a:cubicBezTo>
                  <a:lnTo>
                    <a:pt x="2175912" y="1919832"/>
                  </a:lnTo>
                  <a:cubicBezTo>
                    <a:pt x="2175912" y="1932507"/>
                    <a:pt x="2170876" y="1944663"/>
                    <a:pt x="2161914" y="1953626"/>
                  </a:cubicBezTo>
                  <a:cubicBezTo>
                    <a:pt x="2152951" y="1962588"/>
                    <a:pt x="2140795" y="1967623"/>
                    <a:pt x="2128120" y="1967623"/>
                  </a:cubicBezTo>
                  <a:lnTo>
                    <a:pt x="47792" y="1967623"/>
                  </a:lnTo>
                  <a:cubicBezTo>
                    <a:pt x="21397" y="1967623"/>
                    <a:pt x="0" y="1946226"/>
                    <a:pt x="0" y="1919832"/>
                  </a:cubicBezTo>
                  <a:lnTo>
                    <a:pt x="0" y="47792"/>
                  </a:lnTo>
                  <a:cubicBezTo>
                    <a:pt x="0" y="21397"/>
                    <a:pt x="21397" y="0"/>
                    <a:pt x="47792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175912" cy="2043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Chưa tích hợp thanh toán online.</a:t>
              </a:r>
            </a:p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Người dùng không thể chỉnh sửa thông tin cá nhân.</a:t>
              </a:r>
            </a:p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Báo cáo thống kê còn cơ bản.</a:t>
              </a:r>
            </a:p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Tính năng tìm kiếm chưa tối ưu.</a:t>
              </a:r>
            </a:p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Sản phẩm trong hệ thống hạn chế.</a:t>
              </a:r>
            </a:p>
            <a:p>
              <a:pPr marL="647698" lvl="1" indent="-323849" algn="just">
                <a:lnSpc>
                  <a:spcPts val="44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Giao diện chưa sinh động.</a:t>
              </a:r>
            </a:p>
            <a:p>
              <a:pPr algn="just">
                <a:lnSpc>
                  <a:spcPts val="3640"/>
                </a:lnSpc>
              </a:pPr>
              <a:endParaRPr lang="en-US" sz="2999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41041"/>
            <a:ext cx="1828800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6"/>
              </a:lnSpc>
            </a:pPr>
            <a:r>
              <a:rPr lang="en-US" sz="5819" b="1">
                <a:solidFill>
                  <a:srgbClr val="FFFFFF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5:  KẾT QUẢ NGHIÊN CỨU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581" y="1462395"/>
            <a:ext cx="4241323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5.2 Hạn chế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57194" y="2603923"/>
            <a:ext cx="8233192" cy="7470820"/>
            <a:chOff x="0" y="0"/>
            <a:chExt cx="2168413" cy="19676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8413" cy="1967623"/>
            </a:xfrm>
            <a:custGeom>
              <a:avLst/>
              <a:gdLst/>
              <a:ahLst/>
              <a:cxnLst/>
              <a:rect l="l" t="t" r="r" b="b"/>
              <a:pathLst>
                <a:path w="2168413" h="1967623">
                  <a:moveTo>
                    <a:pt x="47957" y="0"/>
                  </a:moveTo>
                  <a:lnTo>
                    <a:pt x="2120456" y="0"/>
                  </a:lnTo>
                  <a:cubicBezTo>
                    <a:pt x="2146942" y="0"/>
                    <a:pt x="2168413" y="21471"/>
                    <a:pt x="2168413" y="47957"/>
                  </a:cubicBezTo>
                  <a:lnTo>
                    <a:pt x="2168413" y="1919667"/>
                  </a:lnTo>
                  <a:cubicBezTo>
                    <a:pt x="2168413" y="1932385"/>
                    <a:pt x="2163360" y="1944583"/>
                    <a:pt x="2154367" y="1953577"/>
                  </a:cubicBezTo>
                  <a:cubicBezTo>
                    <a:pt x="2145373" y="1962571"/>
                    <a:pt x="2133175" y="1967623"/>
                    <a:pt x="2120456" y="1967623"/>
                  </a:cubicBezTo>
                  <a:lnTo>
                    <a:pt x="47957" y="1967623"/>
                  </a:lnTo>
                  <a:cubicBezTo>
                    <a:pt x="21471" y="1967623"/>
                    <a:pt x="0" y="1946152"/>
                    <a:pt x="0" y="1919667"/>
                  </a:cubicBezTo>
                  <a:lnTo>
                    <a:pt x="0" y="47957"/>
                  </a:lnTo>
                  <a:cubicBezTo>
                    <a:pt x="0" y="21471"/>
                    <a:pt x="21471" y="0"/>
                    <a:pt x="47957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68413" cy="201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Phát triển chức năng thanh toán online (PayPal, VNPAY, MOMO).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Thêm trang chỉnh sửa thông tin cá nhân và lịch sử mua hàng.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Mở rộng báo cáo thống kê và phân tích xu hướng.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Tối ưu hóa tính năng tìm kiếm với lọc và sắp xếp.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Tăng số lượng sách trong hệ thống.</a:t>
              </a:r>
            </a:p>
            <a:p>
              <a:pPr marL="647698" lvl="1" indent="-323849" algn="just">
                <a:lnSpc>
                  <a:spcPts val="4199"/>
                </a:lnSpc>
                <a:buAutoNum type="arabicPeriod"/>
              </a:pPr>
              <a:r>
                <a:rPr lang="en-US" sz="2999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Nâng cấp giao diện với Bootstrap hoặc Tailwind CSS.</a:t>
              </a:r>
            </a:p>
            <a:p>
              <a:pPr algn="just">
                <a:lnSpc>
                  <a:spcPts val="3640"/>
                </a:lnSpc>
              </a:pPr>
              <a:endParaRPr lang="en-US" sz="2999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57194" y="1462395"/>
            <a:ext cx="730680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9"/>
              </a:lnSpc>
            </a:pP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5.3 </a:t>
            </a:r>
            <a:r>
              <a:rPr lang="en-US" sz="4999" b="1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Hướng</a:t>
            </a: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4999" b="1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phát</a:t>
            </a:r>
            <a:r>
              <a:rPr lang="en-US" sz="4999" b="1" dirty="0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 </a:t>
            </a:r>
            <a:r>
              <a:rPr lang="en-US" sz="4999" b="1" dirty="0" err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triển</a:t>
            </a:r>
            <a:endParaRPr lang="en-US" sz="4999" b="1" dirty="0">
              <a:solidFill>
                <a:srgbClr val="FFFFFF"/>
              </a:solidFill>
              <a:latin typeface="Arial" panose="020B0604020202020204" pitchFamily="34" charset="0"/>
              <a:ea typeface="Glacial Indifference Bold"/>
              <a:cs typeface="Arial" panose="020B0604020202020204" pitchFamily="34" charset="0"/>
              <a:sym typeface="Glacial Indifference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43404" y="6167600"/>
            <a:ext cx="7801192" cy="55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5438" y="2233587"/>
            <a:ext cx="8022562" cy="8053413"/>
          </a:xfrm>
          <a:custGeom>
            <a:avLst/>
            <a:gdLst/>
            <a:ahLst/>
            <a:cxnLst/>
            <a:rect l="l" t="t" r="r" b="b"/>
            <a:pathLst>
              <a:path w="8022562" h="8053413">
                <a:moveTo>
                  <a:pt x="0" y="0"/>
                </a:moveTo>
                <a:lnTo>
                  <a:pt x="8022562" y="0"/>
                </a:lnTo>
                <a:lnTo>
                  <a:pt x="8022562" y="8053413"/>
                </a:lnTo>
                <a:lnTo>
                  <a:pt x="0" y="8053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72" r="-14995" b="-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99085"/>
            <a:ext cx="18288000" cy="102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1: TỔNG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034971"/>
            <a:ext cx="10037226" cy="598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525" lvl="1" indent="-311262" algn="l">
              <a:lnSpc>
                <a:spcPts val="4325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Vì Python là một ngôn ngữ phổ biến, dễ học, và có ứng dụng rộng rãi trong phát triển web, phần mềm</a:t>
            </a:r>
          </a:p>
          <a:p>
            <a:pPr marL="622525" lvl="1" indent="-311262" algn="l">
              <a:lnSpc>
                <a:spcPts val="4325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Django là một framework mạnh mẽ của Python, hỗ trợ xây dựng backend hiệu quả với các tính năng bảo mật, xử lý dữ liệu và logic phức tạp.</a:t>
            </a:r>
          </a:p>
          <a:p>
            <a:pPr marL="622525" lvl="1" indent="-311262" algn="l">
              <a:lnSpc>
                <a:spcPts val="4325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Đáp ứng nhu cầu quản lý sản phẩm, đơn hàng, và báo cáo cho cửa hàng, giúp tự động hóa quy trình kinh doanh.</a:t>
            </a:r>
          </a:p>
          <a:p>
            <a:pPr marL="622525" lvl="1" indent="-311262" algn="l">
              <a:lnSpc>
                <a:spcPts val="4325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Hệ thống cũng mang lại trải nghiệm tốt hơn cho người dùng nhờ giao diện thân thiện và tính năng tìm kiếm, giỏ hàng tiện ích. </a:t>
            </a:r>
          </a:p>
          <a:p>
            <a:pPr algn="l">
              <a:lnSpc>
                <a:spcPts val="4036"/>
              </a:lnSpc>
            </a:pPr>
            <a:endParaRPr lang="en-US" sz="2883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0310" y="2166912"/>
            <a:ext cx="4855878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1.1 Lý do chọn đề tài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6299" y="4018642"/>
            <a:ext cx="2283170" cy="2249715"/>
            <a:chOff x="0" y="0"/>
            <a:chExt cx="601329" cy="592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329" cy="592518"/>
            </a:xfrm>
            <a:custGeom>
              <a:avLst/>
              <a:gdLst/>
              <a:ahLst/>
              <a:cxnLst/>
              <a:rect l="l" t="t" r="r" b="b"/>
              <a:pathLst>
                <a:path w="601329" h="592518">
                  <a:moveTo>
                    <a:pt x="300664" y="0"/>
                  </a:moveTo>
                  <a:cubicBezTo>
                    <a:pt x="134612" y="0"/>
                    <a:pt x="0" y="132640"/>
                    <a:pt x="0" y="296259"/>
                  </a:cubicBezTo>
                  <a:cubicBezTo>
                    <a:pt x="0" y="459878"/>
                    <a:pt x="134612" y="592518"/>
                    <a:pt x="300664" y="592518"/>
                  </a:cubicBezTo>
                  <a:cubicBezTo>
                    <a:pt x="466717" y="592518"/>
                    <a:pt x="601329" y="459878"/>
                    <a:pt x="601329" y="296259"/>
                  </a:cubicBezTo>
                  <a:cubicBezTo>
                    <a:pt x="601329" y="132640"/>
                    <a:pt x="466717" y="0"/>
                    <a:pt x="300664" y="0"/>
                  </a:cubicBez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375" y="7924"/>
              <a:ext cx="488580" cy="529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NỘI DUNG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83665" y="2367182"/>
            <a:ext cx="2416992" cy="1011135"/>
            <a:chOff x="0" y="0"/>
            <a:chExt cx="636574" cy="266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6574" cy="266307"/>
            </a:xfrm>
            <a:custGeom>
              <a:avLst/>
              <a:gdLst/>
              <a:ahLst/>
              <a:cxnLst/>
              <a:rect l="l" t="t" r="r" b="b"/>
              <a:pathLst>
                <a:path w="636574" h="266307">
                  <a:moveTo>
                    <a:pt x="133154" y="0"/>
                  </a:moveTo>
                  <a:lnTo>
                    <a:pt x="503420" y="0"/>
                  </a:lnTo>
                  <a:cubicBezTo>
                    <a:pt x="576959" y="0"/>
                    <a:pt x="636574" y="59615"/>
                    <a:pt x="636574" y="133154"/>
                  </a:cubicBezTo>
                  <a:lnTo>
                    <a:pt x="636574" y="133154"/>
                  </a:lnTo>
                  <a:cubicBezTo>
                    <a:pt x="636574" y="206692"/>
                    <a:pt x="576959" y="266307"/>
                    <a:pt x="503420" y="266307"/>
                  </a:cubicBezTo>
                  <a:lnTo>
                    <a:pt x="133154" y="266307"/>
                  </a:lnTo>
                  <a:cubicBezTo>
                    <a:pt x="59615" y="266307"/>
                    <a:pt x="0" y="206692"/>
                    <a:pt x="0" y="133154"/>
                  </a:cubicBezTo>
                  <a:lnTo>
                    <a:pt x="0" y="133154"/>
                  </a:lnTo>
                  <a:cubicBezTo>
                    <a:pt x="0" y="59615"/>
                    <a:pt x="59615" y="0"/>
                    <a:pt x="133154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6574" cy="31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HIỆN TRẠNG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2759469" y="2872750"/>
            <a:ext cx="1224196" cy="22707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3974158" y="3750193"/>
            <a:ext cx="2416992" cy="1011135"/>
            <a:chOff x="0" y="0"/>
            <a:chExt cx="636574" cy="2663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6574" cy="266307"/>
            </a:xfrm>
            <a:custGeom>
              <a:avLst/>
              <a:gdLst/>
              <a:ahLst/>
              <a:cxnLst/>
              <a:rect l="l" t="t" r="r" b="b"/>
              <a:pathLst>
                <a:path w="636574" h="266307">
                  <a:moveTo>
                    <a:pt x="133154" y="0"/>
                  </a:moveTo>
                  <a:lnTo>
                    <a:pt x="503420" y="0"/>
                  </a:lnTo>
                  <a:cubicBezTo>
                    <a:pt x="576959" y="0"/>
                    <a:pt x="636574" y="59615"/>
                    <a:pt x="636574" y="133154"/>
                  </a:cubicBezTo>
                  <a:lnTo>
                    <a:pt x="636574" y="133154"/>
                  </a:lnTo>
                  <a:cubicBezTo>
                    <a:pt x="636574" y="206692"/>
                    <a:pt x="576959" y="266307"/>
                    <a:pt x="503420" y="266307"/>
                  </a:cubicBezTo>
                  <a:lnTo>
                    <a:pt x="133154" y="266307"/>
                  </a:lnTo>
                  <a:cubicBezTo>
                    <a:pt x="59615" y="266307"/>
                    <a:pt x="0" y="206692"/>
                    <a:pt x="0" y="133154"/>
                  </a:cubicBezTo>
                  <a:lnTo>
                    <a:pt x="0" y="133154"/>
                  </a:lnTo>
                  <a:cubicBezTo>
                    <a:pt x="0" y="59615"/>
                    <a:pt x="59615" y="0"/>
                    <a:pt x="133154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36574" cy="31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MỤC TIÊU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74158" y="6190746"/>
            <a:ext cx="2416992" cy="1011135"/>
            <a:chOff x="0" y="0"/>
            <a:chExt cx="636574" cy="2663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6574" cy="266307"/>
            </a:xfrm>
            <a:custGeom>
              <a:avLst/>
              <a:gdLst/>
              <a:ahLst/>
              <a:cxnLst/>
              <a:rect l="l" t="t" r="r" b="b"/>
              <a:pathLst>
                <a:path w="636574" h="266307">
                  <a:moveTo>
                    <a:pt x="133154" y="0"/>
                  </a:moveTo>
                  <a:lnTo>
                    <a:pt x="503420" y="0"/>
                  </a:lnTo>
                  <a:cubicBezTo>
                    <a:pt x="576959" y="0"/>
                    <a:pt x="636574" y="59615"/>
                    <a:pt x="636574" y="133154"/>
                  </a:cubicBezTo>
                  <a:lnTo>
                    <a:pt x="636574" y="133154"/>
                  </a:lnTo>
                  <a:cubicBezTo>
                    <a:pt x="636574" y="206692"/>
                    <a:pt x="576959" y="266307"/>
                    <a:pt x="503420" y="266307"/>
                  </a:cubicBezTo>
                  <a:lnTo>
                    <a:pt x="133154" y="266307"/>
                  </a:lnTo>
                  <a:cubicBezTo>
                    <a:pt x="59615" y="266307"/>
                    <a:pt x="0" y="206692"/>
                    <a:pt x="0" y="133154"/>
                  </a:cubicBezTo>
                  <a:lnTo>
                    <a:pt x="0" y="133154"/>
                  </a:lnTo>
                  <a:cubicBezTo>
                    <a:pt x="0" y="59615"/>
                    <a:pt x="59615" y="0"/>
                    <a:pt x="133154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36574" cy="31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CÔNG NGHỆ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74158" y="9136867"/>
            <a:ext cx="2416992" cy="1011135"/>
            <a:chOff x="0" y="0"/>
            <a:chExt cx="636574" cy="2663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6574" cy="266307"/>
            </a:xfrm>
            <a:custGeom>
              <a:avLst/>
              <a:gdLst/>
              <a:ahLst/>
              <a:cxnLst/>
              <a:rect l="l" t="t" r="r" b="b"/>
              <a:pathLst>
                <a:path w="636574" h="266307">
                  <a:moveTo>
                    <a:pt x="133154" y="0"/>
                  </a:moveTo>
                  <a:lnTo>
                    <a:pt x="503420" y="0"/>
                  </a:lnTo>
                  <a:cubicBezTo>
                    <a:pt x="576959" y="0"/>
                    <a:pt x="636574" y="59615"/>
                    <a:pt x="636574" y="133154"/>
                  </a:cubicBezTo>
                  <a:lnTo>
                    <a:pt x="636574" y="133154"/>
                  </a:lnTo>
                  <a:cubicBezTo>
                    <a:pt x="636574" y="206692"/>
                    <a:pt x="576959" y="266307"/>
                    <a:pt x="503420" y="266307"/>
                  </a:cubicBezTo>
                  <a:lnTo>
                    <a:pt x="133154" y="266307"/>
                  </a:lnTo>
                  <a:cubicBezTo>
                    <a:pt x="59615" y="266307"/>
                    <a:pt x="0" y="206692"/>
                    <a:pt x="0" y="133154"/>
                  </a:cubicBezTo>
                  <a:lnTo>
                    <a:pt x="0" y="133154"/>
                  </a:lnTo>
                  <a:cubicBezTo>
                    <a:pt x="0" y="59615"/>
                    <a:pt x="59615" y="0"/>
                    <a:pt x="133154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36574" cy="31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LỢI ÍCH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2759469" y="4255760"/>
            <a:ext cx="1214689" cy="8877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2759469" y="5143500"/>
            <a:ext cx="1214689" cy="15528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2759469" y="5143500"/>
            <a:ext cx="1214689" cy="44989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" name="Group 22"/>
          <p:cNvGrpSpPr/>
          <p:nvPr/>
        </p:nvGrpSpPr>
        <p:grpSpPr>
          <a:xfrm>
            <a:off x="7744734" y="2328575"/>
            <a:ext cx="10212100" cy="1049742"/>
            <a:chOff x="0" y="0"/>
            <a:chExt cx="2689607" cy="2764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89607" cy="276475"/>
            </a:xfrm>
            <a:custGeom>
              <a:avLst/>
              <a:gdLst/>
              <a:ahLst/>
              <a:cxnLst/>
              <a:rect l="l" t="t" r="r" b="b"/>
              <a:pathLst>
                <a:path w="2689607" h="276475">
                  <a:moveTo>
                    <a:pt x="0" y="0"/>
                  </a:moveTo>
                  <a:lnTo>
                    <a:pt x="2689607" y="0"/>
                  </a:lnTo>
                  <a:lnTo>
                    <a:pt x="2689607" y="276475"/>
                  </a:lnTo>
                  <a:lnTo>
                    <a:pt x="0" y="276475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689607" cy="324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Ngành sách cạnh tranh cao, quản lý thủ công gây khó khăn và sai sót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299085"/>
            <a:ext cx="18288000" cy="102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1: TỔNG QUAN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1530" y="1547996"/>
            <a:ext cx="4855878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1.2 Mô tả tổng quan đề tài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44734" y="3750193"/>
            <a:ext cx="10212100" cy="1049742"/>
            <a:chOff x="0" y="0"/>
            <a:chExt cx="2689607" cy="2764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89607" cy="276475"/>
            </a:xfrm>
            <a:custGeom>
              <a:avLst/>
              <a:gdLst/>
              <a:ahLst/>
              <a:cxnLst/>
              <a:rect l="l" t="t" r="r" b="b"/>
              <a:pathLst>
                <a:path w="2689607" h="276475">
                  <a:moveTo>
                    <a:pt x="0" y="0"/>
                  </a:moveTo>
                  <a:lnTo>
                    <a:pt x="2689607" y="0"/>
                  </a:lnTo>
                  <a:lnTo>
                    <a:pt x="2689607" y="276475"/>
                  </a:lnTo>
                  <a:lnTo>
                    <a:pt x="0" y="276475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689607" cy="324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Tự động hóa quy trình, nâng cao hiệu quả, cải thiện trải nghiệm khách hàng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744734" y="5257223"/>
            <a:ext cx="2426869" cy="782535"/>
            <a:chOff x="0" y="0"/>
            <a:chExt cx="639175" cy="206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9175" cy="206100"/>
            </a:xfrm>
            <a:custGeom>
              <a:avLst/>
              <a:gdLst/>
              <a:ahLst/>
              <a:cxnLst/>
              <a:rect l="l" t="t" r="r" b="b"/>
              <a:pathLst>
                <a:path w="639175" h="206100">
                  <a:moveTo>
                    <a:pt x="103050" y="0"/>
                  </a:moveTo>
                  <a:lnTo>
                    <a:pt x="536126" y="0"/>
                  </a:lnTo>
                  <a:cubicBezTo>
                    <a:pt x="563456" y="0"/>
                    <a:pt x="589667" y="10857"/>
                    <a:pt x="608993" y="30183"/>
                  </a:cubicBezTo>
                  <a:cubicBezTo>
                    <a:pt x="628318" y="49508"/>
                    <a:pt x="639175" y="75719"/>
                    <a:pt x="639175" y="103050"/>
                  </a:cubicBezTo>
                  <a:lnTo>
                    <a:pt x="639175" y="103050"/>
                  </a:lnTo>
                  <a:cubicBezTo>
                    <a:pt x="639175" y="159963"/>
                    <a:pt x="593038" y="206100"/>
                    <a:pt x="536126" y="206100"/>
                  </a:cubicBezTo>
                  <a:lnTo>
                    <a:pt x="103050" y="206100"/>
                  </a:lnTo>
                  <a:cubicBezTo>
                    <a:pt x="75719" y="206100"/>
                    <a:pt x="49508" y="195243"/>
                    <a:pt x="30183" y="175917"/>
                  </a:cubicBezTo>
                  <a:cubicBezTo>
                    <a:pt x="10857" y="156592"/>
                    <a:pt x="0" y="130380"/>
                    <a:pt x="0" y="103050"/>
                  </a:cubicBezTo>
                  <a:lnTo>
                    <a:pt x="0" y="103050"/>
                  </a:lnTo>
                  <a:cubicBezTo>
                    <a:pt x="0" y="75719"/>
                    <a:pt x="10857" y="49508"/>
                    <a:pt x="30183" y="30183"/>
                  </a:cubicBezTo>
                  <a:cubicBezTo>
                    <a:pt x="49508" y="10857"/>
                    <a:pt x="75719" y="0"/>
                    <a:pt x="10305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639175" cy="25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Back-end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44734" y="6601733"/>
            <a:ext cx="2426869" cy="786075"/>
            <a:chOff x="0" y="0"/>
            <a:chExt cx="639175" cy="2070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9175" cy="207032"/>
            </a:xfrm>
            <a:custGeom>
              <a:avLst/>
              <a:gdLst/>
              <a:ahLst/>
              <a:cxnLst/>
              <a:rect l="l" t="t" r="r" b="b"/>
              <a:pathLst>
                <a:path w="639175" h="207032">
                  <a:moveTo>
                    <a:pt x="103516" y="0"/>
                  </a:moveTo>
                  <a:lnTo>
                    <a:pt x="535659" y="0"/>
                  </a:lnTo>
                  <a:cubicBezTo>
                    <a:pt x="592830" y="0"/>
                    <a:pt x="639175" y="46346"/>
                    <a:pt x="639175" y="103516"/>
                  </a:cubicBezTo>
                  <a:lnTo>
                    <a:pt x="639175" y="103516"/>
                  </a:lnTo>
                  <a:cubicBezTo>
                    <a:pt x="639175" y="130970"/>
                    <a:pt x="628269" y="157300"/>
                    <a:pt x="608856" y="176713"/>
                  </a:cubicBezTo>
                  <a:cubicBezTo>
                    <a:pt x="589443" y="196126"/>
                    <a:pt x="563114" y="207032"/>
                    <a:pt x="535659" y="207032"/>
                  </a:cubicBezTo>
                  <a:lnTo>
                    <a:pt x="103516" y="207032"/>
                  </a:lnTo>
                  <a:cubicBezTo>
                    <a:pt x="46346" y="207032"/>
                    <a:pt x="0" y="160686"/>
                    <a:pt x="0" y="103516"/>
                  </a:cubicBezTo>
                  <a:lnTo>
                    <a:pt x="0" y="103516"/>
                  </a:lnTo>
                  <a:cubicBezTo>
                    <a:pt x="0" y="46346"/>
                    <a:pt x="46346" y="0"/>
                    <a:pt x="103516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39175" cy="254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Database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744734" y="7949782"/>
            <a:ext cx="2426869" cy="814207"/>
            <a:chOff x="0" y="0"/>
            <a:chExt cx="639175" cy="2144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9175" cy="214441"/>
            </a:xfrm>
            <a:custGeom>
              <a:avLst/>
              <a:gdLst/>
              <a:ahLst/>
              <a:cxnLst/>
              <a:rect l="l" t="t" r="r" b="b"/>
              <a:pathLst>
                <a:path w="639175" h="214441">
                  <a:moveTo>
                    <a:pt x="107221" y="0"/>
                  </a:moveTo>
                  <a:lnTo>
                    <a:pt x="531955" y="0"/>
                  </a:lnTo>
                  <a:cubicBezTo>
                    <a:pt x="560391" y="0"/>
                    <a:pt x="587663" y="11296"/>
                    <a:pt x="607771" y="31404"/>
                  </a:cubicBezTo>
                  <a:cubicBezTo>
                    <a:pt x="627879" y="51512"/>
                    <a:pt x="639175" y="78784"/>
                    <a:pt x="639175" y="107221"/>
                  </a:cubicBezTo>
                  <a:lnTo>
                    <a:pt x="639175" y="107221"/>
                  </a:lnTo>
                  <a:cubicBezTo>
                    <a:pt x="639175" y="135657"/>
                    <a:pt x="627879" y="162929"/>
                    <a:pt x="607771" y="183037"/>
                  </a:cubicBezTo>
                  <a:cubicBezTo>
                    <a:pt x="587663" y="203145"/>
                    <a:pt x="560391" y="214441"/>
                    <a:pt x="531955" y="214441"/>
                  </a:cubicBezTo>
                  <a:lnTo>
                    <a:pt x="107221" y="214441"/>
                  </a:lnTo>
                  <a:cubicBezTo>
                    <a:pt x="78784" y="214441"/>
                    <a:pt x="51512" y="203145"/>
                    <a:pt x="31404" y="183037"/>
                  </a:cubicBezTo>
                  <a:cubicBezTo>
                    <a:pt x="11296" y="162929"/>
                    <a:pt x="0" y="135657"/>
                    <a:pt x="0" y="107221"/>
                  </a:cubicBezTo>
                  <a:lnTo>
                    <a:pt x="0" y="107221"/>
                  </a:lnTo>
                  <a:cubicBezTo>
                    <a:pt x="0" y="78784"/>
                    <a:pt x="11296" y="51512"/>
                    <a:pt x="31404" y="31404"/>
                  </a:cubicBezTo>
                  <a:cubicBezTo>
                    <a:pt x="51512" y="11296"/>
                    <a:pt x="78784" y="0"/>
                    <a:pt x="10722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39175" cy="262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Front-end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744734" y="9097364"/>
            <a:ext cx="10212100" cy="1049742"/>
            <a:chOff x="0" y="0"/>
            <a:chExt cx="2689607" cy="2764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689607" cy="276475"/>
            </a:xfrm>
            <a:custGeom>
              <a:avLst/>
              <a:gdLst/>
              <a:ahLst/>
              <a:cxnLst/>
              <a:rect l="l" t="t" r="r" b="b"/>
              <a:pathLst>
                <a:path w="2689607" h="276475">
                  <a:moveTo>
                    <a:pt x="0" y="0"/>
                  </a:moveTo>
                  <a:lnTo>
                    <a:pt x="2689607" y="0"/>
                  </a:lnTo>
                  <a:lnTo>
                    <a:pt x="2689607" y="276475"/>
                  </a:lnTo>
                  <a:lnTo>
                    <a:pt x="0" y="276475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2689607" cy="324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Tự động hóa quy trình, nâng cao hiệu quả, cải thiện trải nghiệm khách hàng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625988" y="5257223"/>
            <a:ext cx="7330846" cy="782535"/>
            <a:chOff x="0" y="0"/>
            <a:chExt cx="1930758" cy="206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30758" cy="206100"/>
            </a:xfrm>
            <a:custGeom>
              <a:avLst/>
              <a:gdLst/>
              <a:ahLst/>
              <a:cxnLst/>
              <a:rect l="l" t="t" r="r" b="b"/>
              <a:pathLst>
                <a:path w="1930758" h="206100">
                  <a:moveTo>
                    <a:pt x="0" y="0"/>
                  </a:moveTo>
                  <a:lnTo>
                    <a:pt x="1930758" y="0"/>
                  </a:lnTo>
                  <a:lnTo>
                    <a:pt x="1930758" y="206100"/>
                  </a:lnTo>
                  <a:lnTo>
                    <a:pt x="0" y="20610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930758" cy="25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Python (Django) tối ưu hóa phát triển web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625988" y="6605272"/>
            <a:ext cx="7330846" cy="782535"/>
            <a:chOff x="0" y="0"/>
            <a:chExt cx="1930758" cy="2061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30758" cy="206100"/>
            </a:xfrm>
            <a:custGeom>
              <a:avLst/>
              <a:gdLst/>
              <a:ahLst/>
              <a:cxnLst/>
              <a:rect l="l" t="t" r="r" b="b"/>
              <a:pathLst>
                <a:path w="1930758" h="206100">
                  <a:moveTo>
                    <a:pt x="0" y="0"/>
                  </a:moveTo>
                  <a:lnTo>
                    <a:pt x="1930758" y="0"/>
                  </a:lnTo>
                  <a:lnTo>
                    <a:pt x="1930758" y="206100"/>
                  </a:lnTo>
                  <a:lnTo>
                    <a:pt x="0" y="20610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930758" cy="25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Hệ quản trị cơ sở dữ liệu MySQL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25988" y="7953322"/>
            <a:ext cx="7330846" cy="782535"/>
            <a:chOff x="0" y="0"/>
            <a:chExt cx="1930758" cy="2061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30758" cy="206100"/>
            </a:xfrm>
            <a:custGeom>
              <a:avLst/>
              <a:gdLst/>
              <a:ahLst/>
              <a:cxnLst/>
              <a:rect l="l" t="t" r="r" b="b"/>
              <a:pathLst>
                <a:path w="1930758" h="206100">
                  <a:moveTo>
                    <a:pt x="0" y="0"/>
                  </a:moveTo>
                  <a:lnTo>
                    <a:pt x="1930758" y="0"/>
                  </a:lnTo>
                  <a:lnTo>
                    <a:pt x="1930758" y="206100"/>
                  </a:lnTo>
                  <a:lnTo>
                    <a:pt x="0" y="20610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1930758" cy="25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Arial" panose="020B0604020202020204" pitchFamily="34" charset="0"/>
                  <a:ea typeface="Montserrat"/>
                  <a:cs typeface="Arial" panose="020B0604020202020204" pitchFamily="34" charset="0"/>
                  <a:sym typeface="Montserrat"/>
                </a:rPr>
                <a:t>HTML, CSS, JavaScript, Bootstrap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V="1">
            <a:off x="6400657" y="2853446"/>
            <a:ext cx="1344077" cy="193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 flipV="1">
            <a:off x="6391424" y="4217409"/>
            <a:ext cx="1344077" cy="193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 flipV="1">
            <a:off x="6391150" y="5648490"/>
            <a:ext cx="1353584" cy="10478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6391150" y="6696314"/>
            <a:ext cx="1373912" cy="22439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6391150" y="6696314"/>
            <a:ext cx="1353584" cy="166057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 flipV="1">
            <a:off x="10171604" y="5648490"/>
            <a:ext cx="45438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57"/>
          <p:cNvSpPr/>
          <p:nvPr/>
        </p:nvSpPr>
        <p:spPr>
          <a:xfrm>
            <a:off x="10171604" y="6994770"/>
            <a:ext cx="454385" cy="17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0171604" y="8344590"/>
            <a:ext cx="454385" cy="1229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6391150" y="9622235"/>
            <a:ext cx="1353584" cy="2019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38336" y="5414468"/>
            <a:ext cx="9611327" cy="339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92"/>
              </a:lnSpc>
            </a:pPr>
            <a:r>
              <a:rPr lang="en-US" sz="978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9780" b="1">
                <a:solidFill>
                  <a:srgbClr val="FFFFFF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NGHIÊN CỨU LÝ THUYẾT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1632" y="3377707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C331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CHƯƠNG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8698" y="2109983"/>
            <a:ext cx="17120211" cy="8052575"/>
          </a:xfrm>
          <a:custGeom>
            <a:avLst/>
            <a:gdLst/>
            <a:ahLst/>
            <a:cxnLst/>
            <a:rect l="l" t="t" r="r" b="b"/>
            <a:pathLst>
              <a:path w="17120211" h="8052575">
                <a:moveTo>
                  <a:pt x="0" y="0"/>
                </a:moveTo>
                <a:lnTo>
                  <a:pt x="17120211" y="0"/>
                </a:lnTo>
                <a:lnTo>
                  <a:pt x="17120211" y="8052575"/>
                </a:lnTo>
                <a:lnTo>
                  <a:pt x="0" y="8052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948" b="-620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5482" y="3389976"/>
            <a:ext cx="10171793" cy="480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74" lvl="1" indent="-320137" algn="just">
              <a:lnSpc>
                <a:spcPts val="4151"/>
              </a:lnSpc>
              <a:buFont typeface="Arial"/>
              <a:buChar char="•"/>
            </a:pP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Python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là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một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ngôn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ngữ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lập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trình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bậc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cao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,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phổ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biến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trong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phát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triển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web,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phần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mềm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, khoa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học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dữ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liệu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và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máy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học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.</a:t>
            </a:r>
          </a:p>
          <a:p>
            <a:pPr marL="640274" lvl="1" indent="-320137" algn="just">
              <a:lnSpc>
                <a:spcPts val="4151"/>
              </a:lnSpc>
              <a:buFont typeface="Arial"/>
              <a:buChar char="•"/>
            </a:pP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Hiệu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quả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,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dễ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học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,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đa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nền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tảng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và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được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cung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cấp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miễn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phí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.</a:t>
            </a:r>
          </a:p>
          <a:p>
            <a:pPr marL="640274" lvl="1" indent="-320137" algn="just">
              <a:lnSpc>
                <a:spcPts val="4151"/>
              </a:lnSpc>
              <a:buFont typeface="Arial"/>
              <a:buChar char="•"/>
            </a:pP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Guido van Rossum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bắt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đầu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phát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triển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Python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vào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cuối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thập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niên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1980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như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một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ngôn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ngữ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kế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thừa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ABC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và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ra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mắt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phiên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bản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đầu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tiên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(Python 0.9.0)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năm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1991. </a:t>
            </a:r>
          </a:p>
          <a:p>
            <a:pPr marL="640274" lvl="1" indent="-320137" algn="just">
              <a:lnSpc>
                <a:spcPts val="4151"/>
              </a:lnSpc>
              <a:buFont typeface="Arial"/>
              <a:buChar char="•"/>
            </a:pP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Phiên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bản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mới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nhất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hiện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nay </a:t>
            </a:r>
            <a:r>
              <a:rPr lang="en-US" sz="2965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là</a:t>
            </a:r>
            <a:r>
              <a:rPr lang="en-US" sz="2965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Python 3.13.1</a:t>
            </a:r>
          </a:p>
        </p:txBody>
      </p:sp>
      <p:sp>
        <p:nvSpPr>
          <p:cNvPr id="5" name="Freeform 5"/>
          <p:cNvSpPr/>
          <p:nvPr/>
        </p:nvSpPr>
        <p:spPr>
          <a:xfrm>
            <a:off x="13121933" y="3504276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24818" y="2005857"/>
            <a:ext cx="7801192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2.1 </a:t>
            </a:r>
            <a:r>
              <a:rPr lang="en-US" sz="35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Ngôn</a:t>
            </a:r>
            <a:r>
              <a:rPr lang="en-US" sz="35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ngữ</a:t>
            </a:r>
            <a:r>
              <a:rPr lang="en-US" sz="35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Python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41533"/>
            <a:ext cx="182880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728306"/>
            <a:ext cx="7801192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2.1.1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Giới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thiệu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về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Python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DF7E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3743617" cy="15178802"/>
            <a:chOff x="0" y="0"/>
            <a:chExt cx="73594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5948" cy="812800"/>
            </a:xfrm>
            <a:custGeom>
              <a:avLst/>
              <a:gdLst/>
              <a:ahLst/>
              <a:cxnLst/>
              <a:rect l="l" t="t" r="r" b="b"/>
              <a:pathLst>
                <a:path w="735948" h="812800">
                  <a:moveTo>
                    <a:pt x="367974" y="0"/>
                  </a:moveTo>
                  <a:cubicBezTo>
                    <a:pt x="164748" y="0"/>
                    <a:pt x="0" y="181951"/>
                    <a:pt x="0" y="406400"/>
                  </a:cubicBezTo>
                  <a:cubicBezTo>
                    <a:pt x="0" y="630849"/>
                    <a:pt x="164748" y="812800"/>
                    <a:pt x="367974" y="812800"/>
                  </a:cubicBezTo>
                  <a:cubicBezTo>
                    <a:pt x="571201" y="812800"/>
                    <a:pt x="735948" y="630849"/>
                    <a:pt x="735948" y="406400"/>
                  </a:cubicBezTo>
                  <a:cubicBezTo>
                    <a:pt x="735948" y="181951"/>
                    <a:pt x="571201" y="0"/>
                    <a:pt x="367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8995" y="38100"/>
              <a:ext cx="59795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436342" y="-1716289"/>
            <a:ext cx="11875975" cy="13881919"/>
            <a:chOff x="0" y="0"/>
            <a:chExt cx="69535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5350" cy="812800"/>
            </a:xfrm>
            <a:custGeom>
              <a:avLst/>
              <a:gdLst/>
              <a:ahLst/>
              <a:cxnLst/>
              <a:rect l="l" t="t" r="r" b="b"/>
              <a:pathLst>
                <a:path w="695350" h="812800">
                  <a:moveTo>
                    <a:pt x="347675" y="0"/>
                  </a:moveTo>
                  <a:cubicBezTo>
                    <a:pt x="155659" y="0"/>
                    <a:pt x="0" y="181951"/>
                    <a:pt x="0" y="406400"/>
                  </a:cubicBezTo>
                  <a:cubicBezTo>
                    <a:pt x="0" y="630849"/>
                    <a:pt x="155659" y="812800"/>
                    <a:pt x="347675" y="812800"/>
                  </a:cubicBezTo>
                  <a:cubicBezTo>
                    <a:pt x="539691" y="812800"/>
                    <a:pt x="695350" y="630849"/>
                    <a:pt x="695350" y="406400"/>
                  </a:cubicBezTo>
                  <a:cubicBezTo>
                    <a:pt x="695350" y="181951"/>
                    <a:pt x="539691" y="0"/>
                    <a:pt x="3476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5189" y="38100"/>
              <a:ext cx="56497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79831" y="1200434"/>
            <a:ext cx="8837269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Phát triển web phía máy chủ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98400" y="757537"/>
            <a:ext cx="1424256" cy="1424256"/>
            <a:chOff x="0" y="0"/>
            <a:chExt cx="1899008" cy="1899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09439" y="3128886"/>
            <a:ext cx="8449861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Tự động hóa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12563" y="2685990"/>
            <a:ext cx="1424256" cy="1424256"/>
            <a:chOff x="0" y="0"/>
            <a:chExt cx="1899008" cy="1899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0" y="5262373"/>
            <a:ext cx="8535760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Khoa học máy tính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280235" y="4844754"/>
            <a:ext cx="1424256" cy="1424256"/>
            <a:chOff x="0" y="0"/>
            <a:chExt cx="1899008" cy="18990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23617" y="318617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44000" y="7063858"/>
            <a:ext cx="8364071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IoT (Internet vạn vật)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110080" y="6612466"/>
            <a:ext cx="1424256" cy="1424256"/>
            <a:chOff x="0" y="0"/>
            <a:chExt cx="1899008" cy="18990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66026" y="1312886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3726" y="3167784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84756" y="7121008"/>
            <a:ext cx="407173" cy="40717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23276" y="5370078"/>
            <a:ext cx="373607" cy="37360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439633" y="8507523"/>
            <a:ext cx="1424256" cy="1424256"/>
            <a:chOff x="0" y="0"/>
            <a:chExt cx="1899008" cy="18990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99008" cy="1899008"/>
            </a:xfrm>
            <a:custGeom>
              <a:avLst/>
              <a:gdLst/>
              <a:ahLst/>
              <a:cxnLst/>
              <a:rect l="l" t="t" r="r" b="b"/>
              <a:pathLst>
                <a:path w="1899008" h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193411" y="389683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62440" y="8812478"/>
            <a:ext cx="407173" cy="407173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172313" y="8989069"/>
            <a:ext cx="9724114" cy="4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Lập trình game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1646" y="4172581"/>
            <a:ext cx="438411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2.1.2 Ứng dụng</a:t>
            </a:r>
          </a:p>
          <a:p>
            <a:pPr algn="ctr">
              <a:lnSpc>
                <a:spcPts val="5599"/>
              </a:lnSpc>
            </a:pPr>
            <a:endParaRPr lang="en-US" sz="3999" b="1">
              <a:solidFill>
                <a:srgbClr val="FFFFFF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22189" y="3840180"/>
            <a:ext cx="6865811" cy="4915766"/>
          </a:xfrm>
          <a:custGeom>
            <a:avLst/>
            <a:gdLst/>
            <a:ahLst/>
            <a:cxnLst/>
            <a:rect l="l" t="t" r="r" b="b"/>
            <a:pathLst>
              <a:path w="6865811" h="4915766">
                <a:moveTo>
                  <a:pt x="0" y="0"/>
                </a:moveTo>
                <a:lnTo>
                  <a:pt x="6865811" y="0"/>
                </a:lnTo>
                <a:lnTo>
                  <a:pt x="6865811" y="4915766"/>
                </a:lnTo>
                <a:lnTo>
                  <a:pt x="0" y="4915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6" r="-605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6951" y="2022878"/>
            <a:ext cx="12441318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>
                <a:solidFill>
                  <a:srgbClr val="FFFFFF"/>
                </a:solidFill>
                <a:latin typeface="Arial" panose="020B0604020202020204" pitchFamily="34" charset="0"/>
                <a:ea typeface="Glacial Indifference Bold"/>
                <a:cs typeface="Arial" panose="020B0604020202020204" pitchFamily="34" charset="0"/>
                <a:sym typeface="Glacial Indifference Bold"/>
              </a:rPr>
              <a:t>2.2 FRAMEWORK DJANGO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2429" y="3783030"/>
            <a:ext cx="10679760" cy="592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Django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là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web framework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bậc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cao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mã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nguồn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mở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phát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triển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bằng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Python.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Một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số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lợi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ích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chính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: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          -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Đơn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giản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hóa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việc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xây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dựng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ứng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dụng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web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với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module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tái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sử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	 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dụng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.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          -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Hỗ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trợ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xác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thực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truy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vấn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cơ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sở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dữ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giảm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mã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lặp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.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          -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Tăng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hiệu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suất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và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giảm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thời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gian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phát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triển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Cộng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đồng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đông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đảo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,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tài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liệu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phong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phú</a:t>
            </a:r>
            <a:r>
              <a:rPr lang="en-US" sz="2799" dirty="0">
                <a:solidFill>
                  <a:srgbClr val="FFFFFF"/>
                </a:solidFill>
                <a:latin typeface="Arial" panose="020B0604020202020204" pitchFamily="34" charset="0"/>
                <a:ea typeface="HK Grotesk"/>
                <a:cs typeface="Arial" panose="020B0604020202020204" pitchFamily="34" charset="0"/>
                <a:sym typeface="HK Grotesk"/>
              </a:rPr>
              <a:t>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Arial" panose="020B0604020202020204" pitchFamily="34" charset="0"/>
              <a:ea typeface="HK Grotesk"/>
              <a:cs typeface="Arial" panose="020B0604020202020204" pitchFamily="34" charset="0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934738"/>
            <a:ext cx="4855878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dirty="0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2.2.1 </a:t>
            </a:r>
            <a:r>
              <a:rPr lang="en-US" sz="3000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Khái</a:t>
            </a:r>
            <a:r>
              <a:rPr lang="en-US" sz="3000" b="1" i="1" dirty="0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 </a:t>
            </a:r>
            <a:r>
              <a:rPr lang="en-US" sz="3000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quát</a:t>
            </a:r>
            <a:r>
              <a:rPr lang="en-US" sz="3000" b="1" i="1" dirty="0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 </a:t>
            </a:r>
            <a:r>
              <a:rPr lang="en-US" sz="3000" b="1" i="1" dirty="0" err="1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về</a:t>
            </a:r>
            <a:r>
              <a:rPr lang="en-US" sz="3000" b="1" i="1" dirty="0">
                <a:solidFill>
                  <a:srgbClr val="FFFFFF"/>
                </a:solidFill>
                <a:latin typeface="Arial" panose="020B0604020202020204" pitchFamily="34" charset="0"/>
                <a:ea typeface="HK Grotesk Italics"/>
                <a:cs typeface="Arial" panose="020B0604020202020204" pitchFamily="34" charset="0"/>
                <a:sym typeface="HK Grotesk Italics"/>
              </a:rPr>
              <a:t> Django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13723"/>
            <a:ext cx="182880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6999" b="1" dirty="0">
                <a:solidFill>
                  <a:srgbClr val="FFC000"/>
                </a:solidFill>
                <a:latin typeface="Arial" panose="020B0604020202020204" pitchFamily="34" charset="0"/>
                <a:ea typeface="Times New Roman Bold"/>
                <a:cs typeface="Arial" panose="020B0604020202020204" pitchFamily="34" charset="0"/>
                <a:sym typeface="Times New Roman Bold"/>
              </a:rPr>
              <a:t>CHƯƠNG 2:  NGHIÊN CỨU LÝ THUYẾT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1422</Words>
  <Application>Microsoft Office PowerPoint</Application>
  <PresentationFormat>Custom</PresentationFormat>
  <Paragraphs>297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DejaVu Serif Bold</vt:lpstr>
      <vt:lpstr>Glacial Indifference Bold</vt:lpstr>
      <vt:lpstr>Noto Serif Bold</vt:lpstr>
      <vt:lpstr>Open Sans Extra Bold</vt:lpstr>
      <vt:lpstr>HK Grotesk</vt:lpstr>
      <vt:lpstr>Arial</vt:lpstr>
      <vt:lpstr>Georgia</vt:lpstr>
      <vt:lpstr>Calibri</vt:lpstr>
      <vt:lpstr>Office Theme</vt:lpstr>
      <vt:lpstr>BÁO CÁO ĐỒ ÁN CƠ SỞ NGÀNH TÌM HIỂU NGÔN NGỮ LẬP TRÌNH PYTHON. XÂY DỰNG HỆ THỐNG BÁN SÁCH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cp:lastModifiedBy>Luan PHam</cp:lastModifiedBy>
  <cp:revision>5</cp:revision>
  <dcterms:created xsi:type="dcterms:W3CDTF">2006-08-16T00:00:00Z</dcterms:created>
  <dcterms:modified xsi:type="dcterms:W3CDTF">2025-01-14T15:15:53Z</dcterms:modified>
  <dc:identifier>DAGbmwt64YI</dc:identifier>
</cp:coreProperties>
</file>